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A1D65-8494-44CA-AB79-8C7B349AF1C6}" type="datetimeFigureOut">
              <a:rPr lang="en-US" smtClean="0"/>
              <a:t>11/6/2019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37A969-10B8-4FBC-8FCE-98751442D3A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xmlns="" id="{48DB82A9-6CB4-450E-B54F-FC4E69DF5152}"/>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Rectangle 3">
            <a:extLst>
              <a:ext uri="{FF2B5EF4-FFF2-40B4-BE49-F238E27FC236}">
                <a16:creationId xmlns:a16="http://schemas.microsoft.com/office/drawing/2014/main" xmlns="" id="{6D7728E4-29C7-4231-8267-68DF7351C8DD}"/>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xmlns="" id="{10D1EC00-CFEE-4A85-BF68-27E7F8B0C2D5}"/>
              </a:ext>
            </a:extLst>
          </p:cNvPr>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Rectangle 3">
            <a:extLst>
              <a:ext uri="{FF2B5EF4-FFF2-40B4-BE49-F238E27FC236}">
                <a16:creationId xmlns:a16="http://schemas.microsoft.com/office/drawing/2014/main" xmlns="" id="{EBDADDDC-1433-4D00-BDA6-568DE11BFBE7}"/>
              </a:ext>
            </a:extLst>
          </p:cNvPr>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xmlns="" id="{6CCF3694-2254-4A59-BCFC-9AD93F7F53D3}"/>
              </a:ext>
            </a:extLst>
          </p:cNvPr>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Rectangle 3">
            <a:extLst>
              <a:ext uri="{FF2B5EF4-FFF2-40B4-BE49-F238E27FC236}">
                <a16:creationId xmlns:a16="http://schemas.microsoft.com/office/drawing/2014/main" xmlns="" id="{CC279980-BC7A-4C8D-85E4-ECA0C9A88303}"/>
              </a:ext>
            </a:extLst>
          </p:cNvPr>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xmlns="" id="{673C1DA0-9123-4128-BE57-3D69BA5DCB6A}"/>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Rectangle 3">
            <a:extLst>
              <a:ext uri="{FF2B5EF4-FFF2-40B4-BE49-F238E27FC236}">
                <a16:creationId xmlns:a16="http://schemas.microsoft.com/office/drawing/2014/main" xmlns="" id="{722B8ACD-762E-4231-B3AE-ABF2A1CE9344}"/>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xmlns="" id="{8011C8E4-39FC-4D7D-8FA1-7BBE81877571}"/>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Rectangle 3">
            <a:extLst>
              <a:ext uri="{FF2B5EF4-FFF2-40B4-BE49-F238E27FC236}">
                <a16:creationId xmlns:a16="http://schemas.microsoft.com/office/drawing/2014/main" xmlns="" id="{F9B2920E-CA4F-4D23-972B-580F2C8E965A}"/>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xmlns="" id="{FDC55381-1ACA-43C8-9EE2-F88D19476F55}"/>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Rectangle 3">
            <a:extLst>
              <a:ext uri="{FF2B5EF4-FFF2-40B4-BE49-F238E27FC236}">
                <a16:creationId xmlns:a16="http://schemas.microsoft.com/office/drawing/2014/main" xmlns="" id="{B0AFBF6D-93CD-48C3-8219-0CF7C120A1A5}"/>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xmlns="" id="{BD11594C-AB78-4720-BFE0-81C2D9022822}"/>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Rectangle 3">
            <a:extLst>
              <a:ext uri="{FF2B5EF4-FFF2-40B4-BE49-F238E27FC236}">
                <a16:creationId xmlns:a16="http://schemas.microsoft.com/office/drawing/2014/main" xmlns="" id="{A69C510A-6712-4716-AD4D-8F7C18A587DC}"/>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xmlns="" id="{BEA1048E-E568-4031-B999-EAEEAF457BE0}"/>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Rectangle 3">
            <a:extLst>
              <a:ext uri="{FF2B5EF4-FFF2-40B4-BE49-F238E27FC236}">
                <a16:creationId xmlns:a16="http://schemas.microsoft.com/office/drawing/2014/main" xmlns="" id="{DDE39856-B101-4A7A-88E0-948007B37F89}"/>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xmlns="" id="{D718CBA8-76B7-4101-A6FC-5A6E9D427815}"/>
              </a:ext>
            </a:extLst>
          </p:cNvPr>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Rectangle 3">
            <a:extLst>
              <a:ext uri="{FF2B5EF4-FFF2-40B4-BE49-F238E27FC236}">
                <a16:creationId xmlns:a16="http://schemas.microsoft.com/office/drawing/2014/main" xmlns="" id="{7275A146-F380-427E-8683-48F572813DC7}"/>
              </a:ext>
            </a:extLst>
          </p:cNvPr>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xmlns="" id="{E022A14B-758F-47E8-B174-88A7ECECD04F}"/>
              </a:ext>
            </a:extLst>
          </p:cNvPr>
          <p:cNvSpPr>
            <a:spLocks noGrp="1" noRot="1" noChangeAspect="1" noChangeArrowheads="1" noTextEdit="1"/>
          </p:cNvSpPr>
          <p:nvPr>
            <p:ph type="sldImg"/>
          </p:nvPr>
        </p:nvSpPr>
        <p:spPr bwMode="auto">
          <a:xfrm>
            <a:off x="1219200" y="685800"/>
            <a:ext cx="4876800" cy="365760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Rectangle 3">
            <a:extLst>
              <a:ext uri="{FF2B5EF4-FFF2-40B4-BE49-F238E27FC236}">
                <a16:creationId xmlns:a16="http://schemas.microsoft.com/office/drawing/2014/main" xmlns="" id="{D6A814CC-1167-4116-9C49-F6FF122CBD3F}"/>
              </a:ext>
            </a:extLst>
          </p:cNvPr>
          <p:cNvSpPr>
            <a:spLocks noGrp="1" noChangeArrowheads="1"/>
          </p:cNvSpPr>
          <p:nvPr>
            <p:ph type="body" idx="1"/>
          </p:nvPr>
        </p:nvSpPr>
        <p:spPr bwMode="auto">
          <a:xfrm>
            <a:off x="990600" y="4572000"/>
            <a:ext cx="5334000" cy="43434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xmlns="" id="{973EB0D2-10CD-41F1-96AF-3DE1E01C1F65}"/>
              </a:ext>
            </a:extLst>
          </p:cNvPr>
          <p:cNvSpPr>
            <a:spLocks noGrp="1" noRot="1" noChangeAspect="1" noChangeArrowheads="1" noTextEdit="1"/>
          </p:cNvSpPr>
          <p:nvPr>
            <p:ph type="sldImg"/>
          </p:nvPr>
        </p:nvSpPr>
        <p:spPr bwMode="auto">
          <a:xfrm>
            <a:off x="1257300" y="720725"/>
            <a:ext cx="4800600" cy="3600450"/>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Rectangle 3">
            <a:extLst>
              <a:ext uri="{FF2B5EF4-FFF2-40B4-BE49-F238E27FC236}">
                <a16:creationId xmlns:a16="http://schemas.microsoft.com/office/drawing/2014/main" xmlns="" id="{22D10843-8AF2-4FDF-A34E-E939A41BF66A}"/>
              </a:ext>
            </a:extLst>
          </p:cNvPr>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793037" cy="1143000"/>
          </a:xfrm>
        </p:spPr>
        <p:txBody>
          <a:bodyPr/>
          <a:lstStyle/>
          <a:p>
            <a:r>
              <a:rPr lang="en-US"/>
              <a:t>Click to edit Master title style</a:t>
            </a:r>
          </a:p>
        </p:txBody>
      </p:sp>
      <p:sp>
        <p:nvSpPr>
          <p:cNvPr id="3" name="Content Placeholder 2"/>
          <p:cNvSpPr>
            <a:spLocks noGrp="1"/>
          </p:cNvSpPr>
          <p:nvPr>
            <p:ph sz="half" idx="1"/>
          </p:nvPr>
        </p:nvSpPr>
        <p:spPr>
          <a:xfrm>
            <a:off x="1066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E0BE07C-4FE5-4A7F-B2A4-75E58711690F}"/>
              </a:ext>
            </a:extLst>
          </p:cNvPr>
          <p:cNvSpPr>
            <a:spLocks noGrp="1"/>
          </p:cNvSpPr>
          <p:nvPr>
            <p:ph type="dt" sz="half" idx="10"/>
          </p:nvPr>
        </p:nvSpPr>
        <p:spPr/>
        <p:txBody>
          <a:bodyPr/>
          <a:lstStyle>
            <a:lvl1pPr>
              <a:defRPr/>
            </a:lvl1pPr>
          </a:lstStyle>
          <a:p>
            <a:pPr>
              <a:defRPr/>
            </a:pPr>
            <a:fld id="{FCA41558-CA8D-4B69-B633-80BA0411AC05}" type="datetime1">
              <a:rPr lang="en-US"/>
              <a:pPr>
                <a:defRPr/>
              </a:pPr>
              <a:t>11/6/2019</a:t>
            </a:fld>
            <a:endParaRPr lang="en-US"/>
          </a:p>
        </p:txBody>
      </p:sp>
      <p:sp>
        <p:nvSpPr>
          <p:cNvPr id="6" name="Footer Placeholder 5">
            <a:extLst>
              <a:ext uri="{FF2B5EF4-FFF2-40B4-BE49-F238E27FC236}">
                <a16:creationId xmlns:a16="http://schemas.microsoft.com/office/drawing/2014/main" xmlns="" id="{75106D4C-B168-477B-B251-8A9AFD7B64A8}"/>
              </a:ext>
            </a:extLst>
          </p:cNvPr>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a:extLst>
              <a:ext uri="{FF2B5EF4-FFF2-40B4-BE49-F238E27FC236}">
                <a16:creationId xmlns:a16="http://schemas.microsoft.com/office/drawing/2014/main" xmlns="" id="{F3F1F64A-6F74-451E-ADE8-D7DA9D39CE60}"/>
              </a:ext>
            </a:extLst>
          </p:cNvPr>
          <p:cNvSpPr>
            <a:spLocks noGrp="1"/>
          </p:cNvSpPr>
          <p:nvPr>
            <p:ph type="sldNum" sz="quarter" idx="12"/>
          </p:nvPr>
        </p:nvSpPr>
        <p:spPr/>
        <p:txBody>
          <a:bodyPr/>
          <a:lstStyle>
            <a:lvl1pPr>
              <a:defRPr/>
            </a:lvl1pPr>
          </a:lstStyle>
          <a:p>
            <a:fld id="{B8D479D2-D932-4A47-9C38-897B56A66C41}" type="slidenum">
              <a:rPr lang="en-US" altLang="en-US"/>
              <a:pPr/>
              <a:t>‹#›</a:t>
            </a:fld>
            <a:endParaRPr lang="en-US" altLang="en-US"/>
          </a:p>
        </p:txBody>
      </p:sp>
    </p:spTree>
    <p:extLst>
      <p:ext uri="{BB962C8B-B14F-4D97-AF65-F5344CB8AC3E}">
        <p14:creationId xmlns:p14="http://schemas.microsoft.com/office/powerpoint/2010/main" xmlns="" val="1303498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793037" cy="1143000"/>
          </a:xfrm>
        </p:spPr>
        <p:txBody>
          <a:bodyPr/>
          <a:lstStyle/>
          <a:p>
            <a:r>
              <a:rPr lang="en-US"/>
              <a:t>Click to edit Master title style</a:t>
            </a:r>
          </a:p>
        </p:txBody>
      </p:sp>
      <p:sp>
        <p:nvSpPr>
          <p:cNvPr id="3" name="Content Placeholder 2"/>
          <p:cNvSpPr>
            <a:spLocks noGrp="1"/>
          </p:cNvSpPr>
          <p:nvPr>
            <p:ph sz="quarter" idx="1"/>
          </p:nvPr>
        </p:nvSpPr>
        <p:spPr>
          <a:xfrm>
            <a:off x="1066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066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5029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xmlns="" id="{6C48F9AB-0B1F-43F7-9DF3-92608233D860}"/>
              </a:ext>
            </a:extLst>
          </p:cNvPr>
          <p:cNvSpPr>
            <a:spLocks noGrp="1"/>
          </p:cNvSpPr>
          <p:nvPr>
            <p:ph type="dt" sz="half" idx="10"/>
          </p:nvPr>
        </p:nvSpPr>
        <p:spPr/>
        <p:txBody>
          <a:bodyPr/>
          <a:lstStyle>
            <a:lvl1pPr>
              <a:defRPr/>
            </a:lvl1pPr>
          </a:lstStyle>
          <a:p>
            <a:pPr>
              <a:defRPr/>
            </a:pPr>
            <a:fld id="{0D93AC72-C578-4CD1-AF82-A973D65CAA34}" type="datetime1">
              <a:rPr lang="en-US"/>
              <a:pPr>
                <a:defRPr/>
              </a:pPr>
              <a:t>11/6/2019</a:t>
            </a:fld>
            <a:endParaRPr lang="en-US"/>
          </a:p>
        </p:txBody>
      </p:sp>
      <p:sp>
        <p:nvSpPr>
          <p:cNvPr id="7" name="Footer Placeholder 6">
            <a:extLst>
              <a:ext uri="{FF2B5EF4-FFF2-40B4-BE49-F238E27FC236}">
                <a16:creationId xmlns:a16="http://schemas.microsoft.com/office/drawing/2014/main" xmlns="" id="{BA2A51AD-DA88-4905-9016-D6C90654AE59}"/>
              </a:ext>
            </a:extLst>
          </p:cNvPr>
          <p:cNvSpPr>
            <a:spLocks noGrp="1"/>
          </p:cNvSpPr>
          <p:nvPr>
            <p:ph type="ftr" sz="quarter" idx="11"/>
          </p:nvPr>
        </p:nvSpPr>
        <p:spPr/>
        <p:txBody>
          <a:bodyPr/>
          <a:lstStyle>
            <a:lvl1pPr>
              <a:defRPr/>
            </a:lvl1pPr>
          </a:lstStyle>
          <a:p>
            <a:pPr>
              <a:defRPr/>
            </a:pPr>
            <a:r>
              <a:rPr lang="en-US"/>
              <a:t>                                           http://numericalmethods.eng.usf.edu</a:t>
            </a:r>
          </a:p>
        </p:txBody>
      </p:sp>
      <p:sp>
        <p:nvSpPr>
          <p:cNvPr id="8" name="Slide Number Placeholder 7">
            <a:extLst>
              <a:ext uri="{FF2B5EF4-FFF2-40B4-BE49-F238E27FC236}">
                <a16:creationId xmlns:a16="http://schemas.microsoft.com/office/drawing/2014/main" xmlns="" id="{C42A2AC8-C703-4E0C-874D-80DCA1BF3497}"/>
              </a:ext>
            </a:extLst>
          </p:cNvPr>
          <p:cNvSpPr>
            <a:spLocks noGrp="1"/>
          </p:cNvSpPr>
          <p:nvPr>
            <p:ph type="sldNum" sz="quarter" idx="12"/>
          </p:nvPr>
        </p:nvSpPr>
        <p:spPr/>
        <p:txBody>
          <a:bodyPr/>
          <a:lstStyle>
            <a:lvl1pPr>
              <a:defRPr/>
            </a:lvl1pPr>
          </a:lstStyle>
          <a:p>
            <a:fld id="{5201B018-B771-4EF1-81C6-73C230781AC2}" type="slidenum">
              <a:rPr lang="en-US" altLang="en-US"/>
              <a:pPr/>
              <a:t>‹#›</a:t>
            </a:fld>
            <a:endParaRPr lang="en-US" altLang="en-US"/>
          </a:p>
        </p:txBody>
      </p:sp>
    </p:spTree>
    <p:extLst>
      <p:ext uri="{BB962C8B-B14F-4D97-AF65-F5344CB8AC3E}">
        <p14:creationId xmlns:p14="http://schemas.microsoft.com/office/powerpoint/2010/main" xmlns="" val="117119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9" y="617538"/>
            <a:ext cx="7793037" cy="1143000"/>
          </a:xfrm>
        </p:spPr>
        <p:txBody>
          <a:bodyPr/>
          <a:lstStyle/>
          <a:p>
            <a:r>
              <a:rPr lang="en-US"/>
              <a:t>Click to edit Master title style</a:t>
            </a:r>
          </a:p>
        </p:txBody>
      </p:sp>
      <p:sp>
        <p:nvSpPr>
          <p:cNvPr id="3" name="Text Placeholder 2"/>
          <p:cNvSpPr>
            <a:spLocks noGrp="1"/>
          </p:cNvSpPr>
          <p:nvPr>
            <p:ph type="body" sz="half" idx="1"/>
          </p:nvPr>
        </p:nvSpPr>
        <p:spPr>
          <a:xfrm>
            <a:off x="1066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091A5F2-4F23-4342-AE85-FB6382AB9E7C}"/>
              </a:ext>
            </a:extLst>
          </p:cNvPr>
          <p:cNvSpPr>
            <a:spLocks noGrp="1"/>
          </p:cNvSpPr>
          <p:nvPr>
            <p:ph type="dt" sz="half" idx="10"/>
          </p:nvPr>
        </p:nvSpPr>
        <p:spPr/>
        <p:txBody>
          <a:bodyPr/>
          <a:lstStyle>
            <a:lvl1pPr>
              <a:defRPr/>
            </a:lvl1pPr>
          </a:lstStyle>
          <a:p>
            <a:pPr>
              <a:defRPr/>
            </a:pPr>
            <a:fld id="{BEEEFFA3-0671-44B7-BBB9-3A2F3295ED25}" type="datetime1">
              <a:rPr lang="en-US"/>
              <a:pPr>
                <a:defRPr/>
              </a:pPr>
              <a:t>11/6/2019</a:t>
            </a:fld>
            <a:endParaRPr lang="en-US"/>
          </a:p>
        </p:txBody>
      </p:sp>
      <p:sp>
        <p:nvSpPr>
          <p:cNvPr id="6" name="Footer Placeholder 5">
            <a:extLst>
              <a:ext uri="{FF2B5EF4-FFF2-40B4-BE49-F238E27FC236}">
                <a16:creationId xmlns:a16="http://schemas.microsoft.com/office/drawing/2014/main" xmlns="" id="{EEA14167-AB86-4314-BFD5-902AB51742FF}"/>
              </a:ext>
            </a:extLst>
          </p:cNvPr>
          <p:cNvSpPr>
            <a:spLocks noGrp="1"/>
          </p:cNvSpPr>
          <p:nvPr>
            <p:ph type="ftr" sz="quarter" idx="11"/>
          </p:nvPr>
        </p:nvSpPr>
        <p:spPr/>
        <p:txBody>
          <a:bodyPr/>
          <a:lstStyle>
            <a:lvl1pPr>
              <a:defRPr/>
            </a:lvl1pPr>
          </a:lstStyle>
          <a:p>
            <a:pPr>
              <a:defRPr/>
            </a:pPr>
            <a:r>
              <a:rPr lang="en-US"/>
              <a:t>                                           http://numericalmethods.eng.usf.edu</a:t>
            </a:r>
          </a:p>
        </p:txBody>
      </p:sp>
      <p:sp>
        <p:nvSpPr>
          <p:cNvPr id="7" name="Slide Number Placeholder 6">
            <a:extLst>
              <a:ext uri="{FF2B5EF4-FFF2-40B4-BE49-F238E27FC236}">
                <a16:creationId xmlns:a16="http://schemas.microsoft.com/office/drawing/2014/main" xmlns="" id="{4BBB2D90-E2F3-4D73-8830-08CE18E58F36}"/>
              </a:ext>
            </a:extLst>
          </p:cNvPr>
          <p:cNvSpPr>
            <a:spLocks noGrp="1"/>
          </p:cNvSpPr>
          <p:nvPr>
            <p:ph type="sldNum" sz="quarter" idx="12"/>
          </p:nvPr>
        </p:nvSpPr>
        <p:spPr/>
        <p:txBody>
          <a:bodyPr/>
          <a:lstStyle>
            <a:lvl1pPr>
              <a:defRPr/>
            </a:lvl1pPr>
          </a:lstStyle>
          <a:p>
            <a:fld id="{3029030A-4B30-4AA8-8601-1CA7E5FBFA70}" type="slidenum">
              <a:rPr lang="en-US" altLang="en-US"/>
              <a:pPr/>
              <a:t>‹#›</a:t>
            </a:fld>
            <a:endParaRPr lang="en-US" altLang="en-US"/>
          </a:p>
        </p:txBody>
      </p:sp>
    </p:spTree>
    <p:extLst>
      <p:ext uri="{BB962C8B-B14F-4D97-AF65-F5344CB8AC3E}">
        <p14:creationId xmlns:p14="http://schemas.microsoft.com/office/powerpoint/2010/main" xmlns="" val="201153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5.xml"/><Relationship Id="rId7"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 Id="rId9" Type="http://schemas.openxmlformats.org/officeDocument/2006/relationships/oleObject" Target="../embeddings/oleObject21.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6.xml"/><Relationship Id="rId7" Type="http://schemas.openxmlformats.org/officeDocument/2006/relationships/oleObject" Target="../embeddings/oleObject25.bin"/><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2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3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31.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3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168FA07F-37E7-46BA-A861-972099ED4131}"/>
              </a:ext>
            </a:extLst>
          </p:cNvPr>
          <p:cNvPicPr>
            <a:picLocks noChangeAspect="1"/>
          </p:cNvPicPr>
          <p:nvPr/>
        </p:nvPicPr>
        <p:blipFill>
          <a:blip r:embed="rId2" cstate="print"/>
          <a:stretch>
            <a:fillRect/>
          </a:stretch>
        </p:blipFill>
        <p:spPr>
          <a:xfrm>
            <a:off x="837382" y="532687"/>
            <a:ext cx="7469237" cy="5792626"/>
          </a:xfrm>
          <a:prstGeom prst="rect">
            <a:avLst/>
          </a:prstGeom>
        </p:spPr>
      </p:pic>
    </p:spTree>
    <p:extLst>
      <p:ext uri="{BB962C8B-B14F-4D97-AF65-F5344CB8AC3E}">
        <p14:creationId xmlns:p14="http://schemas.microsoft.com/office/powerpoint/2010/main" xmlns="" val="3815924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134652" y="351401"/>
            <a:ext cx="8890982" cy="4142223"/>
          </a:xfrm>
          <a:prstGeom prst="rect">
            <a:avLst/>
          </a:prstGeom>
        </p:spPr>
      </p:pic>
    </p:spTree>
    <p:extLst>
      <p:ext uri="{BB962C8B-B14F-4D97-AF65-F5344CB8AC3E}">
        <p14:creationId xmlns:p14="http://schemas.microsoft.com/office/powerpoint/2010/main" xmlns="" val="1473455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08148" y="189682"/>
            <a:ext cx="8266381" cy="6487143"/>
          </a:xfrm>
          <a:prstGeom prst="rect">
            <a:avLst/>
          </a:prstGeom>
        </p:spPr>
      </p:pic>
    </p:spTree>
    <p:extLst>
      <p:ext uri="{BB962C8B-B14F-4D97-AF65-F5344CB8AC3E}">
        <p14:creationId xmlns:p14="http://schemas.microsoft.com/office/powerpoint/2010/main" xmlns="" val="1810094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137109" y="0"/>
            <a:ext cx="8464783" cy="5508296"/>
          </a:xfrm>
          <a:prstGeom prst="rect">
            <a:avLst/>
          </a:prstGeom>
        </p:spPr>
      </p:pic>
    </p:spTree>
    <p:extLst>
      <p:ext uri="{BB962C8B-B14F-4D97-AF65-F5344CB8AC3E}">
        <p14:creationId xmlns:p14="http://schemas.microsoft.com/office/powerpoint/2010/main" xmlns="" val="83272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a:extLst>
              <a:ext uri="{FF2B5EF4-FFF2-40B4-BE49-F238E27FC236}">
                <a16:creationId xmlns:a16="http://schemas.microsoft.com/office/drawing/2014/main" xmlns="" id="{AE3FAD16-2D6F-4CFC-8638-5FA255FC17A3}"/>
              </a:ext>
            </a:extLst>
          </p:cNvPr>
          <p:cNvSpPr>
            <a:spLocks noGrp="1" noChangeArrowheads="1"/>
          </p:cNvSpPr>
          <p:nvPr>
            <p:ph type="title"/>
          </p:nvPr>
        </p:nvSpPr>
        <p:spPr>
          <a:xfrm>
            <a:off x="1485900" y="609600"/>
            <a:ext cx="6343650" cy="1143000"/>
          </a:xfrm>
        </p:spPr>
        <p:txBody>
          <a:bodyPr/>
          <a:lstStyle/>
          <a:p>
            <a:r>
              <a:rPr lang="en-US" altLang="en-US">
                <a:cs typeface="Times New Roman" panose="02020603050405020304" pitchFamily="18" charset="0"/>
              </a:rPr>
              <a:t>Example</a:t>
            </a:r>
          </a:p>
        </p:txBody>
      </p:sp>
      <p:sp>
        <p:nvSpPr>
          <p:cNvPr id="4101" name="Footer Placeholder 3">
            <a:extLst>
              <a:ext uri="{FF2B5EF4-FFF2-40B4-BE49-F238E27FC236}">
                <a16:creationId xmlns:a16="http://schemas.microsoft.com/office/drawing/2014/main" xmlns="" id="{B794E3C2-549F-4282-AAA6-E57C504F810C}"/>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4102" name="Slide Number Placeholder 4">
            <a:extLst>
              <a:ext uri="{FF2B5EF4-FFF2-40B4-BE49-F238E27FC236}">
                <a16:creationId xmlns:a16="http://schemas.microsoft.com/office/drawing/2014/main" xmlns="" id="{BDB60E71-5782-4CB4-8BA0-CF8B9A58F59B}"/>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83995C2-3131-40E9-99B6-CECD06BDE489}" type="slidenum">
              <a:rPr lang="en-US" altLang="en-US" sz="1400"/>
              <a:pPr eaLnBrk="1" hangingPunct="1"/>
              <a:t>13</a:t>
            </a:fld>
            <a:endParaRPr lang="en-US" altLang="en-US" sz="1400"/>
          </a:p>
        </p:txBody>
      </p:sp>
      <p:sp>
        <p:nvSpPr>
          <p:cNvPr id="4104" name="Rectangle 6">
            <a:extLst>
              <a:ext uri="{FF2B5EF4-FFF2-40B4-BE49-F238E27FC236}">
                <a16:creationId xmlns:a16="http://schemas.microsoft.com/office/drawing/2014/main" xmlns="" id="{2E9E5D9E-EAAB-4763-BF1E-1D40CDA8BF62}"/>
              </a:ext>
            </a:extLst>
          </p:cNvPr>
          <p:cNvSpPr>
            <a:spLocks noChangeArrowheads="1"/>
          </p:cNvSpPr>
          <p:nvPr/>
        </p:nvSpPr>
        <p:spPr bwMode="auto">
          <a:xfrm>
            <a:off x="1428750" y="1914178"/>
            <a:ext cx="5257800"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A ball at 1200K is allowed to cool down in air at an ambient temperature of 300K.  Assuming heat is lost only due to radiation, the differential equation for the temperature of the ball is given by</a:t>
            </a:r>
            <a:r>
              <a:rPr lang="en-US" altLang="en-US" sz="1200">
                <a:latin typeface="Times New Roman" panose="02020603050405020304" pitchFamily="18" charset="0"/>
                <a:cs typeface="Times New Roman" panose="02020603050405020304" pitchFamily="18" charset="0"/>
              </a:rPr>
              <a:t> </a:t>
            </a:r>
            <a:endParaRPr lang="en-US" altLang="en-US" sz="11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4098" name="Object 5">
            <a:extLst>
              <a:ext uri="{FF2B5EF4-FFF2-40B4-BE49-F238E27FC236}">
                <a16:creationId xmlns:a16="http://schemas.microsoft.com/office/drawing/2014/main" xmlns="" id="{D11375F8-D221-4388-B09C-EFB62CF68C1F}"/>
              </a:ext>
            </a:extLst>
          </p:cNvPr>
          <p:cNvGraphicFramePr>
            <a:graphicFrameLocks noChangeAspect="1"/>
          </p:cNvGraphicFramePr>
          <p:nvPr/>
        </p:nvGraphicFramePr>
        <p:xfrm>
          <a:off x="2100264" y="3124202"/>
          <a:ext cx="3336131" cy="555625"/>
        </p:xfrm>
        <a:graphic>
          <a:graphicData uri="http://schemas.openxmlformats.org/presentationml/2006/ole">
            <p:oleObj spid="_x0000_s4098" name="Equation" r:id="rId4" imgW="3022600" imgH="393700" progId="Equation.3">
              <p:embed/>
            </p:oleObj>
          </a:graphicData>
        </a:graphic>
      </p:graphicFrame>
      <p:sp>
        <p:nvSpPr>
          <p:cNvPr id="4105" name="Rectangle 7">
            <a:extLst>
              <a:ext uri="{FF2B5EF4-FFF2-40B4-BE49-F238E27FC236}">
                <a16:creationId xmlns:a16="http://schemas.microsoft.com/office/drawing/2014/main" xmlns="" id="{DB632C8F-6635-4387-817E-74942D50A4D0}"/>
              </a:ext>
            </a:extLst>
          </p:cNvPr>
          <p:cNvSpPr>
            <a:spLocks noChangeArrowheads="1"/>
          </p:cNvSpPr>
          <p:nvPr/>
        </p:nvSpPr>
        <p:spPr bwMode="auto">
          <a:xfrm>
            <a:off x="1124232" y="3731310"/>
            <a:ext cx="237116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  </a:t>
            </a:r>
            <a:endParaRPr lang="en-US" altLang="en-US" sz="1800">
              <a:latin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rPr>
              <a:t>Find the temperature at</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4099" name="Object 4">
            <a:extLst>
              <a:ext uri="{FF2B5EF4-FFF2-40B4-BE49-F238E27FC236}">
                <a16:creationId xmlns:a16="http://schemas.microsoft.com/office/drawing/2014/main" xmlns="" id="{0DA72F54-21D0-47BD-B527-222FADB20E39}"/>
              </a:ext>
            </a:extLst>
          </p:cNvPr>
          <p:cNvGraphicFramePr>
            <a:graphicFrameLocks noChangeAspect="1"/>
          </p:cNvGraphicFramePr>
          <p:nvPr/>
        </p:nvGraphicFramePr>
        <p:xfrm>
          <a:off x="3257550" y="4038602"/>
          <a:ext cx="571500" cy="284163"/>
        </p:xfrm>
        <a:graphic>
          <a:graphicData uri="http://schemas.openxmlformats.org/presentationml/2006/ole">
            <p:oleObj spid="_x0000_s4099" name="Equation" r:id="rId5" imgW="482181" imgH="177646" progId="Equation.3">
              <p:embed/>
            </p:oleObj>
          </a:graphicData>
        </a:graphic>
      </p:graphicFrame>
      <p:sp>
        <p:nvSpPr>
          <p:cNvPr id="4106" name="Rectangle 8">
            <a:extLst>
              <a:ext uri="{FF2B5EF4-FFF2-40B4-BE49-F238E27FC236}">
                <a16:creationId xmlns:a16="http://schemas.microsoft.com/office/drawing/2014/main" xmlns="" id="{E390A73E-47E7-4610-A519-DB02EF1B5D63}"/>
              </a:ext>
            </a:extLst>
          </p:cNvPr>
          <p:cNvSpPr>
            <a:spLocks noChangeArrowheads="1"/>
          </p:cNvSpPr>
          <p:nvPr/>
        </p:nvSpPr>
        <p:spPr bwMode="auto">
          <a:xfrm>
            <a:off x="3169279" y="3961093"/>
            <a:ext cx="51819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seconds using Euler’s method.  Assume a step size of</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4100" name="Object 3">
            <a:extLst>
              <a:ext uri="{FF2B5EF4-FFF2-40B4-BE49-F238E27FC236}">
                <a16:creationId xmlns:a16="http://schemas.microsoft.com/office/drawing/2014/main" xmlns="" id="{F9B53A23-7F58-42FC-BADE-FF9157520F02}"/>
              </a:ext>
            </a:extLst>
          </p:cNvPr>
          <p:cNvGraphicFramePr>
            <a:graphicFrameLocks noChangeAspect="1"/>
          </p:cNvGraphicFramePr>
          <p:nvPr/>
        </p:nvGraphicFramePr>
        <p:xfrm>
          <a:off x="1485900" y="4495800"/>
          <a:ext cx="628650" cy="300038"/>
        </p:xfrm>
        <a:graphic>
          <a:graphicData uri="http://schemas.openxmlformats.org/presentationml/2006/ole">
            <p:oleObj spid="_x0000_s4100" name="Equation" r:id="rId6" imgW="507780" imgH="177723" progId="Equation.3">
              <p:embed/>
            </p:oleObj>
          </a:graphicData>
        </a:graphic>
      </p:graphicFrame>
      <p:sp>
        <p:nvSpPr>
          <p:cNvPr id="4107" name="Rectangle 9">
            <a:extLst>
              <a:ext uri="{FF2B5EF4-FFF2-40B4-BE49-F238E27FC236}">
                <a16:creationId xmlns:a16="http://schemas.microsoft.com/office/drawing/2014/main" xmlns="" id="{13210D88-E276-4CAF-9649-40E99D61C72F}"/>
              </a:ext>
            </a:extLst>
          </p:cNvPr>
          <p:cNvSpPr>
            <a:spLocks noChangeArrowheads="1"/>
          </p:cNvSpPr>
          <p:nvPr/>
        </p:nvSpPr>
        <p:spPr bwMode="auto">
          <a:xfrm>
            <a:off x="1984880" y="4494493"/>
            <a:ext cx="101181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seconds.</a:t>
            </a:r>
            <a:endParaRPr lang="en-US" altLang="en-US" sz="18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Rectangle 2">
            <a:extLst>
              <a:ext uri="{FF2B5EF4-FFF2-40B4-BE49-F238E27FC236}">
                <a16:creationId xmlns:a16="http://schemas.microsoft.com/office/drawing/2014/main" xmlns="" id="{ABC0183A-E4BB-4233-9332-6E5D7D4BD8F4}"/>
              </a:ext>
            </a:extLst>
          </p:cNvPr>
          <p:cNvSpPr>
            <a:spLocks noGrp="1" noChangeArrowheads="1"/>
          </p:cNvSpPr>
          <p:nvPr>
            <p:ph type="title"/>
          </p:nvPr>
        </p:nvSpPr>
        <p:spPr/>
        <p:txBody>
          <a:bodyPr/>
          <a:lstStyle/>
          <a:p>
            <a:r>
              <a:rPr lang="en-US" altLang="en-US">
                <a:cs typeface="Times New Roman" panose="02020603050405020304" pitchFamily="18" charset="0"/>
              </a:rPr>
              <a:t>Solution</a:t>
            </a:r>
          </a:p>
        </p:txBody>
      </p:sp>
      <p:sp>
        <p:nvSpPr>
          <p:cNvPr id="5128" name="Footer Placeholder 3">
            <a:extLst>
              <a:ext uri="{FF2B5EF4-FFF2-40B4-BE49-F238E27FC236}">
                <a16:creationId xmlns:a16="http://schemas.microsoft.com/office/drawing/2014/main" xmlns="" id="{673BF6B5-19A9-402D-B578-F8D325E45A17}"/>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5129" name="Slide Number Placeholder 4">
            <a:extLst>
              <a:ext uri="{FF2B5EF4-FFF2-40B4-BE49-F238E27FC236}">
                <a16:creationId xmlns:a16="http://schemas.microsoft.com/office/drawing/2014/main" xmlns="" id="{C6B12FA2-ADFB-4FDC-9D60-79F0811A11BA}"/>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6450FF7-B049-48BC-9F11-596F0918C105}" type="slidenum">
              <a:rPr lang="en-US" altLang="en-US" sz="1400"/>
              <a:pPr eaLnBrk="1" hangingPunct="1"/>
              <a:t>14</a:t>
            </a:fld>
            <a:endParaRPr lang="en-US" altLang="en-US" sz="1400"/>
          </a:p>
        </p:txBody>
      </p:sp>
      <p:graphicFrame>
        <p:nvGraphicFramePr>
          <p:cNvPr id="5122" name="Object 52">
            <a:extLst>
              <a:ext uri="{FF2B5EF4-FFF2-40B4-BE49-F238E27FC236}">
                <a16:creationId xmlns:a16="http://schemas.microsoft.com/office/drawing/2014/main" xmlns="" id="{0C3C69EC-9A7B-46BD-98CC-810E018EA057}"/>
              </a:ext>
            </a:extLst>
          </p:cNvPr>
          <p:cNvGraphicFramePr>
            <a:graphicFrameLocks noChangeAspect="1"/>
          </p:cNvGraphicFramePr>
          <p:nvPr/>
        </p:nvGraphicFramePr>
        <p:xfrm>
          <a:off x="2171700" y="3449638"/>
          <a:ext cx="3886200" cy="2189162"/>
        </p:xfrm>
        <a:graphic>
          <a:graphicData uri="http://schemas.openxmlformats.org/presentationml/2006/ole">
            <p:oleObj spid="_x0000_s5122" name="Equation" r:id="rId4" imgW="3098800" imgH="1346200" progId="Equation.3">
              <p:embed/>
            </p:oleObj>
          </a:graphicData>
        </a:graphic>
      </p:graphicFrame>
      <p:sp>
        <p:nvSpPr>
          <p:cNvPr id="5131" name="Rectangle 55">
            <a:extLst>
              <a:ext uri="{FF2B5EF4-FFF2-40B4-BE49-F238E27FC236}">
                <a16:creationId xmlns:a16="http://schemas.microsoft.com/office/drawing/2014/main" xmlns="" id="{33C73E3D-CEF0-495D-B663-D1B12EDA529E}"/>
              </a:ext>
            </a:extLst>
          </p:cNvPr>
          <p:cNvSpPr>
            <a:spLocks noChangeArrowheads="1"/>
          </p:cNvSpPr>
          <p:nvPr/>
        </p:nvSpPr>
        <p:spPr bwMode="auto">
          <a:xfrm>
            <a:off x="1604866" y="1735110"/>
            <a:ext cx="13003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2000">
                <a:latin typeface="Times New Roman" panose="02020603050405020304" pitchFamily="18" charset="0"/>
                <a:cs typeface="Times New Roman" panose="02020603050405020304" pitchFamily="18" charset="0"/>
              </a:rPr>
              <a:t>Step 1:</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5123" name="Object 47">
            <a:extLst>
              <a:ext uri="{FF2B5EF4-FFF2-40B4-BE49-F238E27FC236}">
                <a16:creationId xmlns:a16="http://schemas.microsoft.com/office/drawing/2014/main" xmlns="" id="{112C8671-2C96-476B-88E4-A940BFC580C8}"/>
              </a:ext>
            </a:extLst>
          </p:cNvPr>
          <p:cNvGraphicFramePr>
            <a:graphicFrameLocks noChangeAspect="1"/>
          </p:cNvGraphicFramePr>
          <p:nvPr/>
        </p:nvGraphicFramePr>
        <p:xfrm>
          <a:off x="1771650" y="5622927"/>
          <a:ext cx="233363" cy="447675"/>
        </p:xfrm>
        <a:graphic>
          <a:graphicData uri="http://schemas.openxmlformats.org/presentationml/2006/ole">
            <p:oleObj spid="_x0000_s5123" name="Equation" r:id="rId5" imgW="152268" imgH="215713" progId="Equation.3">
              <p:embed/>
            </p:oleObj>
          </a:graphicData>
        </a:graphic>
      </p:graphicFrame>
      <p:sp>
        <p:nvSpPr>
          <p:cNvPr id="5132" name="Rectangle 59">
            <a:extLst>
              <a:ext uri="{FF2B5EF4-FFF2-40B4-BE49-F238E27FC236}">
                <a16:creationId xmlns:a16="http://schemas.microsoft.com/office/drawing/2014/main" xmlns="" id="{7CF41D52-F88A-426F-9034-607CECA590A7}"/>
              </a:ext>
            </a:extLst>
          </p:cNvPr>
          <p:cNvSpPr>
            <a:spLocks noChangeArrowheads="1"/>
          </p:cNvSpPr>
          <p:nvPr/>
        </p:nvSpPr>
        <p:spPr bwMode="auto">
          <a:xfrm>
            <a:off x="1574493" y="5620566"/>
            <a:ext cx="3313728"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is the approximate temperature at</a:t>
            </a:r>
            <a:endParaRPr lang="en-US" altLang="en-US" sz="18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5124" name="Object 46">
            <a:extLst>
              <a:ext uri="{FF2B5EF4-FFF2-40B4-BE49-F238E27FC236}">
                <a16:creationId xmlns:a16="http://schemas.microsoft.com/office/drawing/2014/main" xmlns="" id="{7652AB6A-8F8E-4E77-B88B-B2E34E84A65F}"/>
              </a:ext>
            </a:extLst>
          </p:cNvPr>
          <p:cNvGraphicFramePr>
            <a:graphicFrameLocks noChangeAspect="1"/>
          </p:cNvGraphicFramePr>
          <p:nvPr/>
        </p:nvGraphicFramePr>
        <p:xfrm>
          <a:off x="4514850" y="5607052"/>
          <a:ext cx="2119313" cy="360363"/>
        </p:xfrm>
        <a:graphic>
          <a:graphicData uri="http://schemas.openxmlformats.org/presentationml/2006/ole">
            <p:oleObj spid="_x0000_s5124" name="Equation" r:id="rId6" imgW="1778000" imgH="228600" progId="Equation.3">
              <p:embed/>
            </p:oleObj>
          </a:graphicData>
        </a:graphic>
      </p:graphicFrame>
      <p:graphicFrame>
        <p:nvGraphicFramePr>
          <p:cNvPr id="5125" name="Object 43">
            <a:extLst>
              <a:ext uri="{FF2B5EF4-FFF2-40B4-BE49-F238E27FC236}">
                <a16:creationId xmlns:a16="http://schemas.microsoft.com/office/drawing/2014/main" xmlns="" id="{A332519F-4E7E-49A7-A78A-356249FB90E3}"/>
              </a:ext>
            </a:extLst>
          </p:cNvPr>
          <p:cNvGraphicFramePr>
            <a:graphicFrameLocks noChangeAspect="1"/>
          </p:cNvGraphicFramePr>
          <p:nvPr/>
        </p:nvGraphicFramePr>
        <p:xfrm>
          <a:off x="3257550" y="6019802"/>
          <a:ext cx="1828800" cy="379413"/>
        </p:xfrm>
        <a:graphic>
          <a:graphicData uri="http://schemas.openxmlformats.org/presentationml/2006/ole">
            <p:oleObj spid="_x0000_s5125" name="Equation" r:id="rId7" imgW="1409088" imgH="215806" progId="Equation.3">
              <p:embed/>
            </p:oleObj>
          </a:graphicData>
        </a:graphic>
      </p:graphicFrame>
      <p:graphicFrame>
        <p:nvGraphicFramePr>
          <p:cNvPr id="5126" name="Object 63">
            <a:extLst>
              <a:ext uri="{FF2B5EF4-FFF2-40B4-BE49-F238E27FC236}">
                <a16:creationId xmlns:a16="http://schemas.microsoft.com/office/drawing/2014/main" xmlns="" id="{8A504D26-FADE-444E-8BAE-1DF6D58CB92C}"/>
              </a:ext>
            </a:extLst>
          </p:cNvPr>
          <p:cNvGraphicFramePr>
            <a:graphicFrameLocks noChangeAspect="1"/>
          </p:cNvGraphicFramePr>
          <p:nvPr/>
        </p:nvGraphicFramePr>
        <p:xfrm>
          <a:off x="2171700" y="2211388"/>
          <a:ext cx="2800350" cy="684212"/>
        </p:xfrm>
        <a:graphic>
          <a:graphicData uri="http://schemas.openxmlformats.org/presentationml/2006/ole">
            <p:oleObj spid="_x0000_s5126" name="Equation" r:id="rId8" imgW="2133600" imgH="393700" progId="Equation.3">
              <p:embed/>
            </p:oleObj>
          </a:graphicData>
        </a:graphic>
      </p:graphicFrame>
      <p:graphicFrame>
        <p:nvGraphicFramePr>
          <p:cNvPr id="5127" name="Object 64">
            <a:extLst>
              <a:ext uri="{FF2B5EF4-FFF2-40B4-BE49-F238E27FC236}">
                <a16:creationId xmlns:a16="http://schemas.microsoft.com/office/drawing/2014/main" xmlns="" id="{286A324D-34A4-46F6-B1F0-39F9BCA3B98B}"/>
              </a:ext>
            </a:extLst>
          </p:cNvPr>
          <p:cNvGraphicFramePr>
            <a:graphicFrameLocks noChangeAspect="1"/>
          </p:cNvGraphicFramePr>
          <p:nvPr/>
        </p:nvGraphicFramePr>
        <p:xfrm>
          <a:off x="2171700" y="2976565"/>
          <a:ext cx="2867025" cy="376237"/>
        </p:xfrm>
        <a:graphic>
          <a:graphicData uri="http://schemas.openxmlformats.org/presentationml/2006/ole">
            <p:oleObj spid="_x0000_s5127" name="Equation" r:id="rId9" imgW="2324100" imgH="2286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Rectangle 2">
            <a:extLst>
              <a:ext uri="{FF2B5EF4-FFF2-40B4-BE49-F238E27FC236}">
                <a16:creationId xmlns:a16="http://schemas.microsoft.com/office/drawing/2014/main" xmlns="" id="{B807000C-F743-4D84-A8DB-367B139DFF17}"/>
              </a:ext>
            </a:extLst>
          </p:cNvPr>
          <p:cNvSpPr>
            <a:spLocks noGrp="1" noChangeArrowheads="1"/>
          </p:cNvSpPr>
          <p:nvPr>
            <p:ph type="title"/>
          </p:nvPr>
        </p:nvSpPr>
        <p:spPr/>
        <p:txBody>
          <a:bodyPr/>
          <a:lstStyle/>
          <a:p>
            <a:r>
              <a:rPr lang="en-US" altLang="en-US"/>
              <a:t>Solution Cont</a:t>
            </a:r>
          </a:p>
        </p:txBody>
      </p:sp>
      <p:sp>
        <p:nvSpPr>
          <p:cNvPr id="6151" name="Footer Placeholder 5">
            <a:extLst>
              <a:ext uri="{FF2B5EF4-FFF2-40B4-BE49-F238E27FC236}">
                <a16:creationId xmlns:a16="http://schemas.microsoft.com/office/drawing/2014/main" xmlns="" id="{21B7F758-EF50-4618-A96F-04515201E519}"/>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6152" name="Slide Number Placeholder 6">
            <a:extLst>
              <a:ext uri="{FF2B5EF4-FFF2-40B4-BE49-F238E27FC236}">
                <a16:creationId xmlns:a16="http://schemas.microsoft.com/office/drawing/2014/main" xmlns="" id="{84650799-F030-4C01-B632-115BF281E49E}"/>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AAEB2DB-260E-48E2-975B-1A38E3EE7852}" type="slidenum">
              <a:rPr lang="en-US" altLang="en-US" sz="1400"/>
              <a:pPr eaLnBrk="1" hangingPunct="1"/>
              <a:t>15</a:t>
            </a:fld>
            <a:endParaRPr lang="en-US" altLang="en-US" sz="1400"/>
          </a:p>
        </p:txBody>
      </p:sp>
      <p:sp>
        <p:nvSpPr>
          <p:cNvPr id="6154" name="Rectangle 32">
            <a:extLst>
              <a:ext uri="{FF2B5EF4-FFF2-40B4-BE49-F238E27FC236}">
                <a16:creationId xmlns:a16="http://schemas.microsoft.com/office/drawing/2014/main" xmlns="" id="{E540B5F7-D72A-4EFC-B47A-DF0A32194A05}"/>
              </a:ext>
            </a:extLst>
          </p:cNvPr>
          <p:cNvSpPr>
            <a:spLocks noChangeArrowheads="1"/>
          </p:cNvSpPr>
          <p:nvPr/>
        </p:nvSpPr>
        <p:spPr bwMode="auto">
          <a:xfrm>
            <a:off x="2385513" y="2132293"/>
            <a:ext cx="56297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For </a:t>
            </a:r>
            <a:endParaRPr lang="en-US" altLang="en-US" sz="1800">
              <a:latin typeface="Times New Roman" panose="02020603050405020304" pitchFamily="18" charset="0"/>
            </a:endParaRPr>
          </a:p>
        </p:txBody>
      </p:sp>
      <p:graphicFrame>
        <p:nvGraphicFramePr>
          <p:cNvPr id="6146" name="Object 31">
            <a:extLst>
              <a:ext uri="{FF2B5EF4-FFF2-40B4-BE49-F238E27FC236}">
                <a16:creationId xmlns:a16="http://schemas.microsoft.com/office/drawing/2014/main" xmlns="" id="{C2A330FF-C050-47D3-BCC5-20D778CC96A3}"/>
              </a:ext>
            </a:extLst>
          </p:cNvPr>
          <p:cNvGraphicFramePr>
            <a:graphicFrameLocks noChangeAspect="1"/>
          </p:cNvGraphicFramePr>
          <p:nvPr/>
        </p:nvGraphicFramePr>
        <p:xfrm>
          <a:off x="2914650" y="2133600"/>
          <a:ext cx="2028825" cy="330200"/>
        </p:xfrm>
        <a:graphic>
          <a:graphicData uri="http://schemas.openxmlformats.org/presentationml/2006/ole">
            <p:oleObj spid="_x0000_s6146" name="Equation" r:id="rId4" imgW="1803400" imgH="215900" progId="Equation.3">
              <p:embed/>
            </p:oleObj>
          </a:graphicData>
        </a:graphic>
      </p:graphicFrame>
      <p:graphicFrame>
        <p:nvGraphicFramePr>
          <p:cNvPr id="6147" name="Object 28">
            <a:extLst>
              <a:ext uri="{FF2B5EF4-FFF2-40B4-BE49-F238E27FC236}">
                <a16:creationId xmlns:a16="http://schemas.microsoft.com/office/drawing/2014/main" xmlns="" id="{777F8E83-244A-42C9-9E74-D5E6A241E4A4}"/>
              </a:ext>
            </a:extLst>
          </p:cNvPr>
          <p:cNvGraphicFramePr>
            <a:graphicFrameLocks noChangeAspect="1"/>
          </p:cNvGraphicFramePr>
          <p:nvPr/>
        </p:nvGraphicFramePr>
        <p:xfrm>
          <a:off x="2514600" y="2667000"/>
          <a:ext cx="4057650" cy="1752600"/>
        </p:xfrm>
        <a:graphic>
          <a:graphicData uri="http://schemas.openxmlformats.org/presentationml/2006/ole">
            <p:oleObj spid="_x0000_s6147" name="Equation" r:id="rId5" imgW="3251200" imgH="1117600" progId="Equation.3">
              <p:embed/>
            </p:oleObj>
          </a:graphicData>
        </a:graphic>
      </p:graphicFrame>
      <p:sp>
        <p:nvSpPr>
          <p:cNvPr id="6155" name="Rectangle 36">
            <a:extLst>
              <a:ext uri="{FF2B5EF4-FFF2-40B4-BE49-F238E27FC236}">
                <a16:creationId xmlns:a16="http://schemas.microsoft.com/office/drawing/2014/main" xmlns="" id="{C38FFEF3-DEC2-4BE0-87A8-B605BC60B828}"/>
              </a:ext>
            </a:extLst>
          </p:cNvPr>
          <p:cNvSpPr>
            <a:spLocks noChangeArrowheads="1"/>
          </p:cNvSpPr>
          <p:nvPr/>
        </p:nvSpPr>
        <p:spPr bwMode="auto">
          <a:xfrm>
            <a:off x="1454242" y="2131985"/>
            <a:ext cx="113845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2000" b="1">
                <a:latin typeface="Times New Roman" panose="02020603050405020304" pitchFamily="18" charset="0"/>
                <a:cs typeface="Times New Roman" panose="02020603050405020304" pitchFamily="18" charset="0"/>
              </a:rPr>
              <a:t>Step 2:</a:t>
            </a:r>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6148" name="Object 23">
            <a:extLst>
              <a:ext uri="{FF2B5EF4-FFF2-40B4-BE49-F238E27FC236}">
                <a16:creationId xmlns:a16="http://schemas.microsoft.com/office/drawing/2014/main" xmlns="" id="{EEA2FC7C-2058-4DA0-99EB-3B5F3E8591F7}"/>
              </a:ext>
            </a:extLst>
          </p:cNvPr>
          <p:cNvGraphicFramePr>
            <a:graphicFrameLocks noChangeAspect="1"/>
          </p:cNvGraphicFramePr>
          <p:nvPr/>
        </p:nvGraphicFramePr>
        <p:xfrm>
          <a:off x="1828801" y="4770440"/>
          <a:ext cx="241697" cy="371475"/>
        </p:xfrm>
        <a:graphic>
          <a:graphicData uri="http://schemas.openxmlformats.org/presentationml/2006/ole">
            <p:oleObj spid="_x0000_s6148" name="Equation" r:id="rId6" imgW="190335" imgH="215713" progId="Equation.3">
              <p:embed/>
            </p:oleObj>
          </a:graphicData>
        </a:graphic>
      </p:graphicFrame>
      <p:sp>
        <p:nvSpPr>
          <p:cNvPr id="6156" name="Rectangle 41">
            <a:extLst>
              <a:ext uri="{FF2B5EF4-FFF2-40B4-BE49-F238E27FC236}">
                <a16:creationId xmlns:a16="http://schemas.microsoft.com/office/drawing/2014/main" xmlns="" id="{DAC39003-03D5-40F3-8F8B-555377669F17}"/>
              </a:ext>
            </a:extLst>
          </p:cNvPr>
          <p:cNvSpPr>
            <a:spLocks noChangeArrowheads="1"/>
          </p:cNvSpPr>
          <p:nvPr/>
        </p:nvSpPr>
        <p:spPr bwMode="auto">
          <a:xfrm>
            <a:off x="1624220" y="4723093"/>
            <a:ext cx="337143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is the approximate temperature at </a:t>
            </a:r>
            <a:endParaRPr lang="en-US" altLang="en-US" sz="1800">
              <a:latin typeface="Times New Roman" panose="02020603050405020304" pitchFamily="18" charset="0"/>
            </a:endParaRPr>
          </a:p>
        </p:txBody>
      </p:sp>
      <p:graphicFrame>
        <p:nvGraphicFramePr>
          <p:cNvPr id="6149" name="Object 21">
            <a:extLst>
              <a:ext uri="{FF2B5EF4-FFF2-40B4-BE49-F238E27FC236}">
                <a16:creationId xmlns:a16="http://schemas.microsoft.com/office/drawing/2014/main" xmlns="" id="{27438FA4-A1F1-4C6C-B575-FC4B60EF3DB2}"/>
              </a:ext>
            </a:extLst>
          </p:cNvPr>
          <p:cNvGraphicFramePr>
            <a:graphicFrameLocks noChangeAspect="1"/>
          </p:cNvGraphicFramePr>
          <p:nvPr/>
        </p:nvGraphicFramePr>
        <p:xfrm>
          <a:off x="4514851" y="4770438"/>
          <a:ext cx="2140744" cy="323850"/>
        </p:xfrm>
        <a:graphic>
          <a:graphicData uri="http://schemas.openxmlformats.org/presentationml/2006/ole">
            <p:oleObj spid="_x0000_s6149" name="Equation" r:id="rId7" imgW="1930400" imgH="215900" progId="Equation.3">
              <p:embed/>
            </p:oleObj>
          </a:graphicData>
        </a:graphic>
      </p:graphicFrame>
      <p:graphicFrame>
        <p:nvGraphicFramePr>
          <p:cNvPr id="6150" name="Object 18">
            <a:extLst>
              <a:ext uri="{FF2B5EF4-FFF2-40B4-BE49-F238E27FC236}">
                <a16:creationId xmlns:a16="http://schemas.microsoft.com/office/drawing/2014/main" xmlns="" id="{569D4CFC-F9A3-496C-877A-F4A7858ED7AE}"/>
              </a:ext>
            </a:extLst>
          </p:cNvPr>
          <p:cNvGraphicFramePr>
            <a:graphicFrameLocks noChangeAspect="1"/>
          </p:cNvGraphicFramePr>
          <p:nvPr/>
        </p:nvGraphicFramePr>
        <p:xfrm>
          <a:off x="2815830" y="5334002"/>
          <a:ext cx="1683544" cy="346075"/>
        </p:xfrm>
        <a:graphic>
          <a:graphicData uri="http://schemas.openxmlformats.org/presentationml/2006/ole">
            <p:oleObj spid="_x0000_s6150" name="Equation" r:id="rId8" imgW="1422400" imgH="21590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a:extLst>
              <a:ext uri="{FF2B5EF4-FFF2-40B4-BE49-F238E27FC236}">
                <a16:creationId xmlns:a16="http://schemas.microsoft.com/office/drawing/2014/main" xmlns="" id="{B3E25916-1096-499B-A660-E626C01F25EC}"/>
              </a:ext>
            </a:extLst>
          </p:cNvPr>
          <p:cNvSpPr>
            <a:spLocks noGrp="1" noChangeArrowheads="1"/>
          </p:cNvSpPr>
          <p:nvPr>
            <p:ph type="title"/>
          </p:nvPr>
        </p:nvSpPr>
        <p:spPr/>
        <p:txBody>
          <a:bodyPr/>
          <a:lstStyle/>
          <a:p>
            <a:r>
              <a:rPr lang="en-US" altLang="en-US" sz="4000">
                <a:cs typeface="Times New Roman" panose="02020603050405020304" pitchFamily="18" charset="0"/>
              </a:rPr>
              <a:t>Solution Cont</a:t>
            </a:r>
          </a:p>
        </p:txBody>
      </p:sp>
      <p:sp>
        <p:nvSpPr>
          <p:cNvPr id="7172" name="Footer Placeholder 4">
            <a:extLst>
              <a:ext uri="{FF2B5EF4-FFF2-40B4-BE49-F238E27FC236}">
                <a16:creationId xmlns:a16="http://schemas.microsoft.com/office/drawing/2014/main" xmlns="" id="{F48A4003-696C-4984-8A6B-6C1463A40388}"/>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7173" name="Slide Number Placeholder 5">
            <a:extLst>
              <a:ext uri="{FF2B5EF4-FFF2-40B4-BE49-F238E27FC236}">
                <a16:creationId xmlns:a16="http://schemas.microsoft.com/office/drawing/2014/main" xmlns="" id="{EBF7BC80-6BC2-4494-9ABE-23E697DA7213}"/>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5DA5B1E-6899-4A91-944E-95B8A5F94E39}" type="slidenum">
              <a:rPr lang="en-US" altLang="en-US" sz="1400"/>
              <a:pPr eaLnBrk="1" hangingPunct="1"/>
              <a:t>16</a:t>
            </a:fld>
            <a:endParaRPr lang="en-US" altLang="en-US" sz="1400"/>
          </a:p>
        </p:txBody>
      </p:sp>
      <p:sp>
        <p:nvSpPr>
          <p:cNvPr id="7175" name="Rectangle 19">
            <a:extLst>
              <a:ext uri="{FF2B5EF4-FFF2-40B4-BE49-F238E27FC236}">
                <a16:creationId xmlns:a16="http://schemas.microsoft.com/office/drawing/2014/main" xmlns="" id="{A58A19B9-157B-4DB4-9A24-E4BFF0B4D7F1}"/>
              </a:ext>
            </a:extLst>
          </p:cNvPr>
          <p:cNvSpPr>
            <a:spLocks noChangeArrowheads="1"/>
          </p:cNvSpPr>
          <p:nvPr/>
        </p:nvSpPr>
        <p:spPr bwMode="auto">
          <a:xfrm>
            <a:off x="1257300" y="2587209"/>
            <a:ext cx="6343650" cy="67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The exact solution of the ordinary differential equation is given by the solution of a non-linear equation as</a:t>
            </a:r>
          </a:p>
        </p:txBody>
      </p:sp>
      <p:graphicFrame>
        <p:nvGraphicFramePr>
          <p:cNvPr id="7170" name="Object 20">
            <a:extLst>
              <a:ext uri="{FF2B5EF4-FFF2-40B4-BE49-F238E27FC236}">
                <a16:creationId xmlns:a16="http://schemas.microsoft.com/office/drawing/2014/main" xmlns="" id="{FD1F78AE-B540-4729-B21A-A52C76A70A90}"/>
              </a:ext>
            </a:extLst>
          </p:cNvPr>
          <p:cNvGraphicFramePr>
            <a:graphicFrameLocks noChangeAspect="1"/>
          </p:cNvGraphicFramePr>
          <p:nvPr/>
        </p:nvGraphicFramePr>
        <p:xfrm>
          <a:off x="1771650" y="3411540"/>
          <a:ext cx="5372100" cy="636587"/>
        </p:xfrm>
        <a:graphic>
          <a:graphicData uri="http://schemas.openxmlformats.org/presentationml/2006/ole">
            <p:oleObj spid="_x0000_s7170" name="Equation" r:id="rId4" imgW="4394200" imgH="393700" progId="Equation.3">
              <p:embed/>
            </p:oleObj>
          </a:graphicData>
        </a:graphic>
      </p:graphicFrame>
      <p:sp>
        <p:nvSpPr>
          <p:cNvPr id="7176" name="Rectangle 22">
            <a:extLst>
              <a:ext uri="{FF2B5EF4-FFF2-40B4-BE49-F238E27FC236}">
                <a16:creationId xmlns:a16="http://schemas.microsoft.com/office/drawing/2014/main" xmlns="" id="{2F5973E3-6B51-4FC3-883F-59C2B231FE21}"/>
              </a:ext>
            </a:extLst>
          </p:cNvPr>
          <p:cNvSpPr>
            <a:spLocks noChangeArrowheads="1"/>
          </p:cNvSpPr>
          <p:nvPr/>
        </p:nvSpPr>
        <p:spPr bwMode="auto">
          <a:xfrm>
            <a:off x="529006" y="4265340"/>
            <a:ext cx="6553654"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a:t>The solution to this nonlinear equation at t=480 seconds is</a:t>
            </a:r>
          </a:p>
        </p:txBody>
      </p:sp>
      <p:graphicFrame>
        <p:nvGraphicFramePr>
          <p:cNvPr id="7171" name="Object 23">
            <a:extLst>
              <a:ext uri="{FF2B5EF4-FFF2-40B4-BE49-F238E27FC236}">
                <a16:creationId xmlns:a16="http://schemas.microsoft.com/office/drawing/2014/main" xmlns="" id="{4722D1B9-9006-40D4-9B77-C714E0B62CA7}"/>
              </a:ext>
            </a:extLst>
          </p:cNvPr>
          <p:cNvGraphicFramePr>
            <a:graphicFrameLocks noChangeAspect="1"/>
          </p:cNvGraphicFramePr>
          <p:nvPr/>
        </p:nvGraphicFramePr>
        <p:xfrm>
          <a:off x="1766887" y="5008565"/>
          <a:ext cx="1433513" cy="338137"/>
        </p:xfrm>
        <a:graphic>
          <a:graphicData uri="http://schemas.openxmlformats.org/presentationml/2006/ole">
            <p:oleObj spid="_x0000_s7171" name="Equation" r:id="rId5" imgW="1167893" imgH="203112"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a:extLst>
              <a:ext uri="{FF2B5EF4-FFF2-40B4-BE49-F238E27FC236}">
                <a16:creationId xmlns:a16="http://schemas.microsoft.com/office/drawing/2014/main" xmlns="" id="{A70DCB90-BBA6-4FC7-85E8-D5FC7E2E214D}"/>
              </a:ext>
            </a:extLst>
          </p:cNvPr>
          <p:cNvSpPr>
            <a:spLocks noGrp="1" noChangeArrowheads="1"/>
          </p:cNvSpPr>
          <p:nvPr>
            <p:ph type="title"/>
          </p:nvPr>
        </p:nvSpPr>
        <p:spPr/>
        <p:txBody>
          <a:bodyPr>
            <a:normAutofit fontScale="90000"/>
          </a:bodyPr>
          <a:lstStyle/>
          <a:p>
            <a:r>
              <a:rPr lang="en-US" altLang="en-US" sz="4000"/>
              <a:t>Comparison of Exact and Numerical Solutions</a:t>
            </a:r>
          </a:p>
        </p:txBody>
      </p:sp>
      <p:graphicFrame>
        <p:nvGraphicFramePr>
          <p:cNvPr id="8194" name="Object 97">
            <a:extLst>
              <a:ext uri="{FF2B5EF4-FFF2-40B4-BE49-F238E27FC236}">
                <a16:creationId xmlns:a16="http://schemas.microsoft.com/office/drawing/2014/main" xmlns="" id="{C834F1E2-709B-49C0-B945-9F920BEC5C41}"/>
              </a:ext>
            </a:extLst>
          </p:cNvPr>
          <p:cNvGraphicFramePr>
            <a:graphicFrameLocks noGrp="1" noChangeAspect="1"/>
          </p:cNvGraphicFramePr>
          <p:nvPr>
            <p:ph idx="1"/>
          </p:nvPr>
        </p:nvGraphicFramePr>
        <p:xfrm>
          <a:off x="2457451" y="2133600"/>
          <a:ext cx="3736181" cy="3689350"/>
        </p:xfrm>
        <a:graphic>
          <a:graphicData uri="http://schemas.openxmlformats.org/presentationml/2006/ole">
            <p:oleObj spid="_x0000_s8194" name="Chart" r:id="rId4" imgW="3562340" imgH="2638561" progId="">
              <p:embed/>
            </p:oleObj>
          </a:graphicData>
        </a:graphic>
      </p:graphicFrame>
      <p:sp>
        <p:nvSpPr>
          <p:cNvPr id="8195" name="Footer Placeholder 4">
            <a:extLst>
              <a:ext uri="{FF2B5EF4-FFF2-40B4-BE49-F238E27FC236}">
                <a16:creationId xmlns:a16="http://schemas.microsoft.com/office/drawing/2014/main" xmlns="" id="{A8189674-BB3D-4F74-9143-B9038E3C2DFA}"/>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8196" name="Slide Number Placeholder 5">
            <a:extLst>
              <a:ext uri="{FF2B5EF4-FFF2-40B4-BE49-F238E27FC236}">
                <a16:creationId xmlns:a16="http://schemas.microsoft.com/office/drawing/2014/main" xmlns="" id="{8877A4A4-3BB2-4658-9646-B3566B551E07}"/>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75374D6-7909-4C66-889C-AD82E778F649}" type="slidenum">
              <a:rPr lang="en-US" altLang="en-US" sz="1400"/>
              <a:pPr eaLnBrk="1" hangingPunct="1"/>
              <a:t>17</a:t>
            </a:fld>
            <a:endParaRPr lang="en-US" altLang="en-US" sz="1400"/>
          </a:p>
        </p:txBody>
      </p:sp>
      <p:sp>
        <p:nvSpPr>
          <p:cNvPr id="8198" name="Rectangle 90">
            <a:extLst>
              <a:ext uri="{FF2B5EF4-FFF2-40B4-BE49-F238E27FC236}">
                <a16:creationId xmlns:a16="http://schemas.microsoft.com/office/drawing/2014/main" xmlns="" id="{2985016B-29AA-4EE2-97B5-FEA48A6273E0}"/>
              </a:ext>
            </a:extLst>
          </p:cNvPr>
          <p:cNvSpPr>
            <a:spLocks noChangeArrowheads="1"/>
          </p:cNvSpPr>
          <p:nvPr/>
        </p:nvSpPr>
        <p:spPr bwMode="auto">
          <a:xfrm>
            <a:off x="2400301" y="5865540"/>
            <a:ext cx="5453929"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3.</a:t>
            </a:r>
            <a:r>
              <a:rPr lang="en-US" altLang="en-US" sz="1900"/>
              <a:t>  Comparing exact and Euler’s method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3424" name="Group 80">
            <a:extLst>
              <a:ext uri="{FF2B5EF4-FFF2-40B4-BE49-F238E27FC236}">
                <a16:creationId xmlns:a16="http://schemas.microsoft.com/office/drawing/2014/main" xmlns="" id="{562F7AFF-7EDA-4A59-9781-A09A1F49DC60}"/>
              </a:ext>
            </a:extLst>
          </p:cNvPr>
          <p:cNvGraphicFramePr>
            <a:graphicFrameLocks noGrp="1"/>
          </p:cNvGraphicFramePr>
          <p:nvPr/>
        </p:nvGraphicFramePr>
        <p:xfrm>
          <a:off x="2800350" y="2771777"/>
          <a:ext cx="3657601" cy="4450124"/>
        </p:xfrm>
        <a:graphic>
          <a:graphicData uri="http://schemas.openxmlformats.org/drawingml/2006/table">
            <a:tbl>
              <a:tblPr/>
              <a:tblGrid>
                <a:gridCol w="915205">
                  <a:extLst>
                    <a:ext uri="{9D8B030D-6E8A-4147-A177-3AD203B41FA5}">
                      <a16:colId xmlns:a16="http://schemas.microsoft.com/office/drawing/2014/main" xmlns="" val="20000"/>
                    </a:ext>
                  </a:extLst>
                </a:gridCol>
                <a:gridCol w="913596">
                  <a:extLst>
                    <a:ext uri="{9D8B030D-6E8A-4147-A177-3AD203B41FA5}">
                      <a16:colId xmlns:a16="http://schemas.microsoft.com/office/drawing/2014/main" xmlns="" val="20001"/>
                    </a:ext>
                  </a:extLst>
                </a:gridCol>
                <a:gridCol w="915204">
                  <a:extLst>
                    <a:ext uri="{9D8B030D-6E8A-4147-A177-3AD203B41FA5}">
                      <a16:colId xmlns:a16="http://schemas.microsoft.com/office/drawing/2014/main" xmlns="" val="20002"/>
                    </a:ext>
                  </a:extLst>
                </a:gridCol>
                <a:gridCol w="913596">
                  <a:extLst>
                    <a:ext uri="{9D8B030D-6E8A-4147-A177-3AD203B41FA5}">
                      <a16:colId xmlns:a16="http://schemas.microsoft.com/office/drawing/2014/main" xmlns="" val="20003"/>
                    </a:ext>
                  </a:extLst>
                </a:gridCol>
              </a:tblGrid>
              <a:tr h="412922">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Step, </a:t>
                      </a:r>
                      <a:r>
                        <a:rPr kumimoji="0" lang="en-US" sz="2000" b="0" i="1" u="none" strike="noStrike" cap="none" normalizeH="0" baseline="0" dirty="0">
                          <a:ln>
                            <a:noFill/>
                          </a:ln>
                          <a:solidFill>
                            <a:schemeClr val="tx1"/>
                          </a:solidFill>
                          <a:effectLst/>
                          <a:latin typeface="Tahoma" pitchFamily="34" charset="0"/>
                        </a:rPr>
                        <a:t>h</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Symbol" pitchFamily="18" charset="2"/>
                        </a:rPr>
                        <a:t>q</a:t>
                      </a:r>
                      <a:r>
                        <a:rPr kumimoji="0" lang="en-US" sz="2000" b="0" i="0" u="none" strike="noStrike" cap="none" normalizeH="0" baseline="0" dirty="0">
                          <a:ln>
                            <a:noFill/>
                          </a:ln>
                          <a:solidFill>
                            <a:schemeClr val="tx1"/>
                          </a:solidFill>
                          <a:effectLst/>
                          <a:latin typeface="Tahoma" pitchFamily="34" charset="0"/>
                        </a:rPr>
                        <a:t>(480)</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1" u="none" strike="noStrike" cap="none" normalizeH="0" baseline="0" dirty="0">
                          <a:ln>
                            <a:noFill/>
                          </a:ln>
                          <a:solidFill>
                            <a:schemeClr val="tx1"/>
                          </a:solidFill>
                          <a:effectLst/>
                          <a:latin typeface="Tahoma" pitchFamily="34" charset="0"/>
                        </a:rPr>
                        <a:t>E</a:t>
                      </a:r>
                      <a:r>
                        <a:rPr kumimoji="0" lang="en-US" sz="2000" b="0" i="1" u="none" strike="noStrike" cap="none" normalizeH="0" baseline="-25000" dirty="0">
                          <a:ln>
                            <a:noFill/>
                          </a:ln>
                          <a:solidFill>
                            <a:schemeClr val="tx1"/>
                          </a:solidFill>
                          <a:effectLst/>
                          <a:latin typeface="Tahoma" pitchFamily="34" charset="0"/>
                        </a:rPr>
                        <a:t>t</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a:t>
                      </a:r>
                      <a:r>
                        <a:rPr kumimoji="0" lang="az-Cyrl-AZ" sz="2000" b="0" i="0" u="none" strike="noStrike" cap="none" normalizeH="0" baseline="0" dirty="0">
                          <a:ln>
                            <a:noFill/>
                          </a:ln>
                          <a:solidFill>
                            <a:schemeClr val="tx1"/>
                          </a:solidFill>
                          <a:effectLst/>
                          <a:latin typeface="Tahoma" pitchFamily="34" charset="0"/>
                        </a:rPr>
                        <a:t>є</a:t>
                      </a:r>
                      <a:r>
                        <a:rPr kumimoji="0" lang="en-US" sz="2000" b="0" i="0" u="none" strike="noStrike" cap="none" normalizeH="0" baseline="-25000" dirty="0">
                          <a:ln>
                            <a:noFill/>
                          </a:ln>
                          <a:solidFill>
                            <a:schemeClr val="tx1"/>
                          </a:solidFill>
                          <a:effectLst/>
                          <a:latin typeface="Tahoma" pitchFamily="34" charset="0"/>
                        </a:rPr>
                        <a:t>t</a:t>
                      </a:r>
                      <a:r>
                        <a:rPr kumimoji="0" lang="en-US" sz="2000" b="0" i="0" u="none" strike="noStrike" cap="none" normalizeH="0" baseline="0" dirty="0">
                          <a:ln>
                            <a:noFill/>
                          </a:ln>
                          <a:solidFill>
                            <a:schemeClr val="tx1"/>
                          </a:solidFill>
                          <a:effectLst/>
                          <a:latin typeface="Tahoma" pitchFamily="34" charset="0"/>
                        </a:rPr>
                        <a:t>|%</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9207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480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240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30</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−987.81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110.32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546.77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614.97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632.77</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1635.4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537.26</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100.80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32.607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14.806</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252.54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82.964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15.566</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5.0352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2.2864</a:t>
                      </a:r>
                    </a:p>
                  </a:txBody>
                  <a:tcPr marL="68580" marR="68580" marT="45731" marB="45731"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9238" name="Rectangle 2">
            <a:extLst>
              <a:ext uri="{FF2B5EF4-FFF2-40B4-BE49-F238E27FC236}">
                <a16:creationId xmlns:a16="http://schemas.microsoft.com/office/drawing/2014/main" xmlns="" id="{D4977AB0-E9EF-47E6-ABBB-C2C8445D615F}"/>
              </a:ext>
            </a:extLst>
          </p:cNvPr>
          <p:cNvSpPr>
            <a:spLocks noGrp="1" noChangeArrowheads="1"/>
          </p:cNvSpPr>
          <p:nvPr>
            <p:ph type="title"/>
          </p:nvPr>
        </p:nvSpPr>
        <p:spPr/>
        <p:txBody>
          <a:bodyPr/>
          <a:lstStyle/>
          <a:p>
            <a:r>
              <a:rPr lang="en-US" altLang="en-US"/>
              <a:t>Effect of step size</a:t>
            </a:r>
          </a:p>
        </p:txBody>
      </p:sp>
      <p:graphicFrame>
        <p:nvGraphicFramePr>
          <p:cNvPr id="9218" name="Object 81">
            <a:extLst>
              <a:ext uri="{FF2B5EF4-FFF2-40B4-BE49-F238E27FC236}">
                <a16:creationId xmlns:a16="http://schemas.microsoft.com/office/drawing/2014/main" xmlns="" id="{1F63E781-6251-4630-9384-8360B8318AB6}"/>
              </a:ext>
            </a:extLst>
          </p:cNvPr>
          <p:cNvGraphicFramePr>
            <a:graphicFrameLocks noGrp="1" noChangeAspect="1"/>
          </p:cNvGraphicFramePr>
          <p:nvPr>
            <p:ph idx="1"/>
          </p:nvPr>
        </p:nvGraphicFramePr>
        <p:xfrm>
          <a:off x="3294460" y="3998913"/>
          <a:ext cx="876300" cy="203200"/>
        </p:xfrm>
        <a:graphic>
          <a:graphicData uri="http://schemas.openxmlformats.org/presentationml/2006/ole">
            <p:oleObj spid="_x0000_s9218" name="Equation" r:id="rId4" imgW="1167893" imgH="203112" progId="Equation.3">
              <p:embed/>
            </p:oleObj>
          </a:graphicData>
        </a:graphic>
      </p:graphicFrame>
      <p:sp>
        <p:nvSpPr>
          <p:cNvPr id="9236" name="Footer Placeholder 4">
            <a:extLst>
              <a:ext uri="{FF2B5EF4-FFF2-40B4-BE49-F238E27FC236}">
                <a16:creationId xmlns:a16="http://schemas.microsoft.com/office/drawing/2014/main" xmlns="" id="{0F4F7308-ECDA-4073-9EDE-7E9DB2A8807D}"/>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9237" name="Slide Number Placeholder 5">
            <a:extLst>
              <a:ext uri="{FF2B5EF4-FFF2-40B4-BE49-F238E27FC236}">
                <a16:creationId xmlns:a16="http://schemas.microsoft.com/office/drawing/2014/main" xmlns="" id="{D05448B4-79F4-45A5-A195-7C5B7BE542E7}"/>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298F7DE-1CB0-4757-BA02-1F8DC864BE56}" type="slidenum">
              <a:rPr lang="en-US" altLang="en-US" sz="1400"/>
              <a:pPr eaLnBrk="1" hangingPunct="1"/>
              <a:t>18</a:t>
            </a:fld>
            <a:endParaRPr lang="en-US" altLang="en-US" sz="1400"/>
          </a:p>
        </p:txBody>
      </p:sp>
      <p:sp>
        <p:nvSpPr>
          <p:cNvPr id="9239" name="Rectangle 77">
            <a:extLst>
              <a:ext uri="{FF2B5EF4-FFF2-40B4-BE49-F238E27FC236}">
                <a16:creationId xmlns:a16="http://schemas.microsoft.com/office/drawing/2014/main" xmlns="" id="{6B1F97A0-703D-4705-B233-93F9CA570FAC}"/>
              </a:ext>
            </a:extLst>
          </p:cNvPr>
          <p:cNvSpPr>
            <a:spLocks noChangeArrowheads="1"/>
          </p:cNvSpPr>
          <p:nvPr/>
        </p:nvSpPr>
        <p:spPr bwMode="auto">
          <a:xfrm>
            <a:off x="431473" y="2207940"/>
            <a:ext cx="8201284"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900" b="1"/>
              <a:t>Table 1.  Temperature at 480 seconds as a function of step size, h</a:t>
            </a:r>
          </a:p>
        </p:txBody>
      </p:sp>
      <p:sp>
        <p:nvSpPr>
          <p:cNvPr id="9240" name="Text Box 83">
            <a:extLst>
              <a:ext uri="{FF2B5EF4-FFF2-40B4-BE49-F238E27FC236}">
                <a16:creationId xmlns:a16="http://schemas.microsoft.com/office/drawing/2014/main" xmlns="" id="{B9F6E7EF-3528-4BF0-AB20-8900214BF607}"/>
              </a:ext>
            </a:extLst>
          </p:cNvPr>
          <p:cNvSpPr txBox="1">
            <a:spLocks noChangeArrowheads="1"/>
          </p:cNvSpPr>
          <p:nvPr/>
        </p:nvSpPr>
        <p:spPr bwMode="auto">
          <a:xfrm>
            <a:off x="5014912" y="5486400"/>
            <a:ext cx="941283"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900"/>
              <a:t>(exact)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xmlns="" id="{60250A23-9812-4637-9776-A162D6BBC684}"/>
              </a:ext>
            </a:extLst>
          </p:cNvPr>
          <p:cNvSpPr>
            <a:spLocks noGrp="1" noChangeArrowheads="1"/>
          </p:cNvSpPr>
          <p:nvPr>
            <p:ph type="title"/>
          </p:nvPr>
        </p:nvSpPr>
        <p:spPr/>
        <p:txBody>
          <a:bodyPr/>
          <a:lstStyle/>
          <a:p>
            <a:r>
              <a:rPr lang="en-US" altLang="en-US"/>
              <a:t>Comparison with exact results</a:t>
            </a:r>
          </a:p>
        </p:txBody>
      </p:sp>
      <p:graphicFrame>
        <p:nvGraphicFramePr>
          <p:cNvPr id="10242" name="Object 31">
            <a:extLst>
              <a:ext uri="{FF2B5EF4-FFF2-40B4-BE49-F238E27FC236}">
                <a16:creationId xmlns:a16="http://schemas.microsoft.com/office/drawing/2014/main" xmlns="" id="{CB9CAC16-3FD2-4D49-80D2-5C8233450B3C}"/>
              </a:ext>
            </a:extLst>
          </p:cNvPr>
          <p:cNvGraphicFramePr>
            <a:graphicFrameLocks noGrp="1" noChangeAspect="1"/>
          </p:cNvGraphicFramePr>
          <p:nvPr>
            <p:ph idx="1"/>
          </p:nvPr>
        </p:nvGraphicFramePr>
        <p:xfrm>
          <a:off x="2343150" y="2209800"/>
          <a:ext cx="3857625" cy="3460750"/>
        </p:xfrm>
        <a:graphic>
          <a:graphicData uri="http://schemas.openxmlformats.org/presentationml/2006/ole">
            <p:oleObj spid="_x0000_s10242" name="Chart" r:id="rId4" imgW="3581522" imgH="2409881" progId="">
              <p:embed/>
            </p:oleObj>
          </a:graphicData>
        </a:graphic>
      </p:graphicFrame>
      <p:sp>
        <p:nvSpPr>
          <p:cNvPr id="10243" name="Footer Placeholder 4">
            <a:extLst>
              <a:ext uri="{FF2B5EF4-FFF2-40B4-BE49-F238E27FC236}">
                <a16:creationId xmlns:a16="http://schemas.microsoft.com/office/drawing/2014/main" xmlns="" id="{5462F57D-D765-40A0-87E9-F817AEC32F70}"/>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0244" name="Slide Number Placeholder 5">
            <a:extLst>
              <a:ext uri="{FF2B5EF4-FFF2-40B4-BE49-F238E27FC236}">
                <a16:creationId xmlns:a16="http://schemas.microsoft.com/office/drawing/2014/main" xmlns="" id="{744C2AB0-9EA4-4809-AFF6-13F11B457967}"/>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B6FBBBE-BC56-4C75-A53A-6E5C0421F0FD}" type="slidenum">
              <a:rPr lang="en-US" altLang="en-US" sz="1400"/>
              <a:pPr eaLnBrk="1" hangingPunct="1"/>
              <a:t>19</a:t>
            </a:fld>
            <a:endParaRPr lang="en-US" altLang="en-US" sz="1400"/>
          </a:p>
        </p:txBody>
      </p:sp>
      <p:sp>
        <p:nvSpPr>
          <p:cNvPr id="10246" name="Rectangle 33">
            <a:extLst>
              <a:ext uri="{FF2B5EF4-FFF2-40B4-BE49-F238E27FC236}">
                <a16:creationId xmlns:a16="http://schemas.microsoft.com/office/drawing/2014/main" xmlns="" id="{63D1A512-010F-4F76-8D2A-12200859ACE5}"/>
              </a:ext>
            </a:extLst>
          </p:cNvPr>
          <p:cNvSpPr>
            <a:spLocks noChangeArrowheads="1"/>
          </p:cNvSpPr>
          <p:nvPr/>
        </p:nvSpPr>
        <p:spPr bwMode="auto">
          <a:xfrm>
            <a:off x="1143001" y="5713140"/>
            <a:ext cx="9293185"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4.</a:t>
            </a:r>
            <a:r>
              <a:rPr lang="en-US" altLang="en-US" sz="1900"/>
              <a:t>  Comparison of Euler’s method with exact solution for different step sizes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2">
            <a:extLst>
              <a:ext uri="{FF2B5EF4-FFF2-40B4-BE49-F238E27FC236}">
                <a16:creationId xmlns:a16="http://schemas.microsoft.com/office/drawing/2014/main" xmlns="" id="{90E68F50-5249-4A46-9983-6B27E424E06E}"/>
              </a:ext>
            </a:extLst>
          </p:cNvPr>
          <p:cNvSpPr>
            <a:spLocks noGrp="1" noChangeArrowheads="1"/>
          </p:cNvSpPr>
          <p:nvPr>
            <p:ph type="title"/>
          </p:nvPr>
        </p:nvSpPr>
        <p:spPr/>
        <p:txBody>
          <a:bodyPr/>
          <a:lstStyle/>
          <a:p>
            <a:r>
              <a:rPr lang="en-US" altLang="en-US" sz="4000"/>
              <a:t>Euler’s Method</a:t>
            </a:r>
          </a:p>
        </p:txBody>
      </p:sp>
      <p:sp>
        <p:nvSpPr>
          <p:cNvPr id="1032" name="Footer Placeholder 5">
            <a:extLst>
              <a:ext uri="{FF2B5EF4-FFF2-40B4-BE49-F238E27FC236}">
                <a16:creationId xmlns:a16="http://schemas.microsoft.com/office/drawing/2014/main" xmlns="" id="{03C783C7-8B1C-4DDA-A44C-84BF97EE5F91}"/>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033" name="Slide Number Placeholder 6">
            <a:extLst>
              <a:ext uri="{FF2B5EF4-FFF2-40B4-BE49-F238E27FC236}">
                <a16:creationId xmlns:a16="http://schemas.microsoft.com/office/drawing/2014/main" xmlns="" id="{E772E495-27BA-4D1C-9E88-DF25E83E335C}"/>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DEEADD0-F739-49F3-B17D-68D01CD9E9D1}" type="slidenum">
              <a:rPr lang="en-US" altLang="en-US" sz="1400"/>
              <a:pPr eaLnBrk="1" hangingPunct="1"/>
              <a:t>2</a:t>
            </a:fld>
            <a:endParaRPr lang="en-US" altLang="en-US" sz="1400"/>
          </a:p>
        </p:txBody>
      </p:sp>
      <p:grpSp>
        <p:nvGrpSpPr>
          <p:cNvPr id="2" name="Group 330">
            <a:extLst>
              <a:ext uri="{FF2B5EF4-FFF2-40B4-BE49-F238E27FC236}">
                <a16:creationId xmlns:a16="http://schemas.microsoft.com/office/drawing/2014/main" xmlns="" id="{8F491C7B-3F62-4679-83E5-E323989AC7D1}"/>
              </a:ext>
            </a:extLst>
          </p:cNvPr>
          <p:cNvGrpSpPr>
            <a:grpSpLocks noChangeAspect="1"/>
          </p:cNvGrpSpPr>
          <p:nvPr/>
        </p:nvGrpSpPr>
        <p:grpSpPr bwMode="auto">
          <a:xfrm>
            <a:off x="3200400" y="1981202"/>
            <a:ext cx="4686300" cy="3402013"/>
            <a:chOff x="2172" y="4752"/>
            <a:chExt cx="7966" cy="4337"/>
          </a:xfrm>
        </p:grpSpPr>
        <p:sp>
          <p:nvSpPr>
            <p:cNvPr id="1038" name="AutoShape 351">
              <a:extLst>
                <a:ext uri="{FF2B5EF4-FFF2-40B4-BE49-F238E27FC236}">
                  <a16:creationId xmlns:a16="http://schemas.microsoft.com/office/drawing/2014/main" xmlns="" id="{DCA84AE5-EC3D-45CA-8DC1-E48EA72901CC}"/>
                </a:ext>
              </a:extLst>
            </p:cNvPr>
            <p:cNvSpPr>
              <a:spLocks noChangeAspect="1" noChangeArrowheads="1" noTextEdit="1"/>
            </p:cNvSpPr>
            <p:nvPr/>
          </p:nvSpPr>
          <p:spPr bwMode="auto">
            <a:xfrm>
              <a:off x="2172" y="4752"/>
              <a:ext cx="7966" cy="4337"/>
            </a:xfrm>
            <a:prstGeom prst="rect">
              <a:avLst/>
            </a:prstGeom>
            <a:noFill/>
            <a:ln w="6350">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1039" name="Line 350">
              <a:extLst>
                <a:ext uri="{FF2B5EF4-FFF2-40B4-BE49-F238E27FC236}">
                  <a16:creationId xmlns:a16="http://schemas.microsoft.com/office/drawing/2014/main" xmlns="" id="{027367C6-525C-462C-B1CA-1DAC06BFF0C8}"/>
                </a:ext>
              </a:extLst>
            </p:cNvPr>
            <p:cNvSpPr>
              <a:spLocks noChangeShapeType="1"/>
            </p:cNvSpPr>
            <p:nvPr/>
          </p:nvSpPr>
          <p:spPr bwMode="auto">
            <a:xfrm flipV="1">
              <a:off x="3620" y="4760"/>
              <a:ext cx="0" cy="4321"/>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40" name="Line 349">
              <a:extLst>
                <a:ext uri="{FF2B5EF4-FFF2-40B4-BE49-F238E27FC236}">
                  <a16:creationId xmlns:a16="http://schemas.microsoft.com/office/drawing/2014/main" xmlns="" id="{D55650DB-A440-42E1-8881-47E0B9F000C7}"/>
                </a:ext>
              </a:extLst>
            </p:cNvPr>
            <p:cNvSpPr>
              <a:spLocks noChangeShapeType="1"/>
            </p:cNvSpPr>
            <p:nvPr/>
          </p:nvSpPr>
          <p:spPr bwMode="auto">
            <a:xfrm>
              <a:off x="2360" y="8361"/>
              <a:ext cx="720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41" name="Freeform 348">
              <a:extLst>
                <a:ext uri="{FF2B5EF4-FFF2-40B4-BE49-F238E27FC236}">
                  <a16:creationId xmlns:a16="http://schemas.microsoft.com/office/drawing/2014/main" xmlns="" id="{C5269580-186B-4ADE-94C8-22CDABFED0AC}"/>
                </a:ext>
              </a:extLst>
            </p:cNvPr>
            <p:cNvSpPr>
              <a:spLocks/>
            </p:cNvSpPr>
            <p:nvPr/>
          </p:nvSpPr>
          <p:spPr bwMode="auto">
            <a:xfrm rot="-300000">
              <a:off x="2360" y="5300"/>
              <a:ext cx="5940" cy="1621"/>
            </a:xfrm>
            <a:custGeom>
              <a:avLst/>
              <a:gdLst>
                <a:gd name="T0" fmla="*/ 0 w 5940"/>
                <a:gd name="T1" fmla="*/ 1444 h 1620"/>
                <a:gd name="T2" fmla="*/ 1080 w 5940"/>
                <a:gd name="T3" fmla="*/ 1624 h 1620"/>
                <a:gd name="T4" fmla="*/ 2880 w 5940"/>
                <a:gd name="T5" fmla="*/ 1444 h 1620"/>
                <a:gd name="T6" fmla="*/ 5040 w 5940"/>
                <a:gd name="T7" fmla="*/ 720 h 1620"/>
                <a:gd name="T8" fmla="*/ 5940 w 5940"/>
                <a:gd name="T9" fmla="*/ 0 h 1620"/>
                <a:gd name="T10" fmla="*/ 0 60000 65536"/>
                <a:gd name="T11" fmla="*/ 0 60000 65536"/>
                <a:gd name="T12" fmla="*/ 0 60000 65536"/>
                <a:gd name="T13" fmla="*/ 0 60000 65536"/>
                <a:gd name="T14" fmla="*/ 0 60000 65536"/>
                <a:gd name="T15" fmla="*/ 0 w 5940"/>
                <a:gd name="T16" fmla="*/ 0 h 1620"/>
                <a:gd name="T17" fmla="*/ 5940 w 5940"/>
                <a:gd name="T18" fmla="*/ 1620 h 1620"/>
              </a:gdLst>
              <a:ahLst/>
              <a:cxnLst>
                <a:cxn ang="T10">
                  <a:pos x="T0" y="T1"/>
                </a:cxn>
                <a:cxn ang="T11">
                  <a:pos x="T2" y="T3"/>
                </a:cxn>
                <a:cxn ang="T12">
                  <a:pos x="T4" y="T5"/>
                </a:cxn>
                <a:cxn ang="T13">
                  <a:pos x="T6" y="T7"/>
                </a:cxn>
                <a:cxn ang="T14">
                  <a:pos x="T8" y="T9"/>
                </a:cxn>
              </a:cxnLst>
              <a:rect l="T15" t="T16" r="T17" b="T18"/>
              <a:pathLst>
                <a:path w="5940" h="1620">
                  <a:moveTo>
                    <a:pt x="0" y="1440"/>
                  </a:moveTo>
                  <a:cubicBezTo>
                    <a:pt x="300" y="1530"/>
                    <a:pt x="600" y="1620"/>
                    <a:pt x="1080" y="1620"/>
                  </a:cubicBezTo>
                  <a:cubicBezTo>
                    <a:pt x="1560" y="1620"/>
                    <a:pt x="2220" y="1590"/>
                    <a:pt x="2880" y="1440"/>
                  </a:cubicBezTo>
                  <a:cubicBezTo>
                    <a:pt x="3540" y="1290"/>
                    <a:pt x="4530" y="960"/>
                    <a:pt x="5040" y="720"/>
                  </a:cubicBezTo>
                  <a:cubicBezTo>
                    <a:pt x="5550" y="480"/>
                    <a:pt x="5745" y="240"/>
                    <a:pt x="5940" y="0"/>
                  </a:cubicBezTo>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1042" name="Line 347">
              <a:extLst>
                <a:ext uri="{FF2B5EF4-FFF2-40B4-BE49-F238E27FC236}">
                  <a16:creationId xmlns:a16="http://schemas.microsoft.com/office/drawing/2014/main" xmlns="" id="{26B4CA9B-832D-479E-A4DE-0E0AF88BB17B}"/>
                </a:ext>
              </a:extLst>
            </p:cNvPr>
            <p:cNvSpPr>
              <a:spLocks noChangeShapeType="1"/>
            </p:cNvSpPr>
            <p:nvPr/>
          </p:nvSpPr>
          <p:spPr bwMode="auto">
            <a:xfrm>
              <a:off x="3620" y="7101"/>
              <a:ext cx="0" cy="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43" name="Line 346">
              <a:extLst>
                <a:ext uri="{FF2B5EF4-FFF2-40B4-BE49-F238E27FC236}">
                  <a16:creationId xmlns:a16="http://schemas.microsoft.com/office/drawing/2014/main" xmlns="" id="{0D0D2068-42F3-49BC-9519-9146CAF8C308}"/>
                </a:ext>
              </a:extLst>
            </p:cNvPr>
            <p:cNvSpPr>
              <a:spLocks noChangeShapeType="1"/>
            </p:cNvSpPr>
            <p:nvPr/>
          </p:nvSpPr>
          <p:spPr bwMode="auto">
            <a:xfrm>
              <a:off x="3620" y="7101"/>
              <a:ext cx="4140" cy="1"/>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44" name="Line 345">
              <a:extLst>
                <a:ext uri="{FF2B5EF4-FFF2-40B4-BE49-F238E27FC236}">
                  <a16:creationId xmlns:a16="http://schemas.microsoft.com/office/drawing/2014/main" xmlns="" id="{834481A8-AA0D-4B2E-A42A-B84761915039}"/>
                </a:ext>
              </a:extLst>
            </p:cNvPr>
            <p:cNvSpPr>
              <a:spLocks noChangeShapeType="1"/>
            </p:cNvSpPr>
            <p:nvPr/>
          </p:nvSpPr>
          <p:spPr bwMode="auto">
            <a:xfrm>
              <a:off x="7760" y="5661"/>
              <a:ext cx="0" cy="270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45" name="Line 344">
              <a:extLst>
                <a:ext uri="{FF2B5EF4-FFF2-40B4-BE49-F238E27FC236}">
                  <a16:creationId xmlns:a16="http://schemas.microsoft.com/office/drawing/2014/main" xmlns="" id="{13051C67-94E7-4506-B88F-380F9B025227}"/>
                </a:ext>
              </a:extLst>
            </p:cNvPr>
            <p:cNvSpPr>
              <a:spLocks noChangeShapeType="1"/>
            </p:cNvSpPr>
            <p:nvPr/>
          </p:nvSpPr>
          <p:spPr bwMode="auto">
            <a:xfrm flipV="1">
              <a:off x="3620" y="6561"/>
              <a:ext cx="4140" cy="54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46" name="Freeform 343">
              <a:extLst>
                <a:ext uri="{FF2B5EF4-FFF2-40B4-BE49-F238E27FC236}">
                  <a16:creationId xmlns:a16="http://schemas.microsoft.com/office/drawing/2014/main" xmlns="" id="{13F46255-B610-48D2-8849-A8981C3871FB}"/>
                </a:ext>
              </a:extLst>
            </p:cNvPr>
            <p:cNvSpPr>
              <a:spLocks/>
            </p:cNvSpPr>
            <p:nvPr/>
          </p:nvSpPr>
          <p:spPr bwMode="auto">
            <a:xfrm>
              <a:off x="6200" y="6755"/>
              <a:ext cx="71" cy="361"/>
            </a:xfrm>
            <a:custGeom>
              <a:avLst/>
              <a:gdLst>
                <a:gd name="T0" fmla="*/ 0 w 71"/>
                <a:gd name="T1" fmla="*/ 0 h 360"/>
                <a:gd name="T2" fmla="*/ 30 w 71"/>
                <a:gd name="T3" fmla="*/ 304 h 360"/>
                <a:gd name="T4" fmla="*/ 15 w 71"/>
                <a:gd name="T5" fmla="*/ 364 h 360"/>
                <a:gd name="T6" fmla="*/ 0 60000 65536"/>
                <a:gd name="T7" fmla="*/ 0 60000 65536"/>
                <a:gd name="T8" fmla="*/ 0 60000 65536"/>
                <a:gd name="T9" fmla="*/ 0 w 71"/>
                <a:gd name="T10" fmla="*/ 0 h 360"/>
                <a:gd name="T11" fmla="*/ 71 w 71"/>
                <a:gd name="T12" fmla="*/ 360 h 360"/>
              </a:gdLst>
              <a:ahLst/>
              <a:cxnLst>
                <a:cxn ang="T6">
                  <a:pos x="T0" y="T1"/>
                </a:cxn>
                <a:cxn ang="T7">
                  <a:pos x="T2" y="T3"/>
                </a:cxn>
                <a:cxn ang="T8">
                  <a:pos x="T4" y="T5"/>
                </a:cxn>
              </a:cxnLst>
              <a:rect l="T9" t="T10" r="T11" b="T12"/>
              <a:pathLst>
                <a:path w="71" h="360">
                  <a:moveTo>
                    <a:pt x="0" y="0"/>
                  </a:moveTo>
                  <a:cubicBezTo>
                    <a:pt x="71" y="107"/>
                    <a:pt x="48" y="141"/>
                    <a:pt x="30" y="300"/>
                  </a:cubicBezTo>
                  <a:cubicBezTo>
                    <a:pt x="28" y="320"/>
                    <a:pt x="15" y="360"/>
                    <a:pt x="15" y="360"/>
                  </a:cubicBezTo>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1047" name="Text Box 342">
              <a:extLst>
                <a:ext uri="{FF2B5EF4-FFF2-40B4-BE49-F238E27FC236}">
                  <a16:creationId xmlns:a16="http://schemas.microsoft.com/office/drawing/2014/main" xmlns="" id="{45AC0ECA-480A-4F68-80AF-5EF080944BFA}"/>
                </a:ext>
              </a:extLst>
            </p:cNvPr>
            <p:cNvSpPr txBox="1">
              <a:spLocks noChangeArrowheads="1"/>
            </p:cNvSpPr>
            <p:nvPr/>
          </p:nvSpPr>
          <p:spPr bwMode="auto">
            <a:xfrm>
              <a:off x="6312" y="6732"/>
              <a:ext cx="540" cy="539"/>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Φ</a:t>
              </a:r>
              <a:endParaRPr lang="en-US" altLang="en-US">
                <a:latin typeface="Times New Roman" panose="02020603050405020304" pitchFamily="18" charset="0"/>
              </a:endParaRPr>
            </a:p>
          </p:txBody>
        </p:sp>
        <p:sp>
          <p:nvSpPr>
            <p:cNvPr id="1048" name="Text Box 341">
              <a:extLst>
                <a:ext uri="{FF2B5EF4-FFF2-40B4-BE49-F238E27FC236}">
                  <a16:creationId xmlns:a16="http://schemas.microsoft.com/office/drawing/2014/main" xmlns="" id="{500739F4-F360-414A-AF44-145E5C45D8CE}"/>
                </a:ext>
              </a:extLst>
            </p:cNvPr>
            <p:cNvSpPr txBox="1">
              <a:spLocks noChangeArrowheads="1"/>
            </p:cNvSpPr>
            <p:nvPr/>
          </p:nvSpPr>
          <p:spPr bwMode="auto">
            <a:xfrm>
              <a:off x="4880" y="7641"/>
              <a:ext cx="1440" cy="539"/>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Step size, h</a:t>
              </a:r>
              <a:endParaRPr lang="en-US" altLang="en-US">
                <a:latin typeface="Times New Roman" panose="02020603050405020304" pitchFamily="18" charset="0"/>
              </a:endParaRPr>
            </a:p>
          </p:txBody>
        </p:sp>
        <p:sp>
          <p:nvSpPr>
            <p:cNvPr id="1049" name="Line 340">
              <a:extLst>
                <a:ext uri="{FF2B5EF4-FFF2-40B4-BE49-F238E27FC236}">
                  <a16:creationId xmlns:a16="http://schemas.microsoft.com/office/drawing/2014/main" xmlns="" id="{BC0F5BDD-5256-4305-B786-F944DBA26A32}"/>
                </a:ext>
              </a:extLst>
            </p:cNvPr>
            <p:cNvSpPr>
              <a:spLocks noChangeShapeType="1"/>
            </p:cNvSpPr>
            <p:nvPr/>
          </p:nvSpPr>
          <p:spPr bwMode="auto">
            <a:xfrm>
              <a:off x="4700" y="7641"/>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50" name="Line 339">
              <a:extLst>
                <a:ext uri="{FF2B5EF4-FFF2-40B4-BE49-F238E27FC236}">
                  <a16:creationId xmlns:a16="http://schemas.microsoft.com/office/drawing/2014/main" xmlns="" id="{2292EA16-9FDC-40EC-B4CA-DA2EC79DDBDE}"/>
                </a:ext>
              </a:extLst>
            </p:cNvPr>
            <p:cNvSpPr>
              <a:spLocks noChangeShapeType="1"/>
            </p:cNvSpPr>
            <p:nvPr/>
          </p:nvSpPr>
          <p:spPr bwMode="auto">
            <a:xfrm>
              <a:off x="4520" y="7641"/>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51" name="Line 338">
              <a:extLst>
                <a:ext uri="{FF2B5EF4-FFF2-40B4-BE49-F238E27FC236}">
                  <a16:creationId xmlns:a16="http://schemas.microsoft.com/office/drawing/2014/main" xmlns="" id="{311A5CCC-63DD-4749-9957-1F63B7AB9692}"/>
                </a:ext>
              </a:extLst>
            </p:cNvPr>
            <p:cNvSpPr>
              <a:spLocks noChangeShapeType="1"/>
            </p:cNvSpPr>
            <p:nvPr/>
          </p:nvSpPr>
          <p:spPr bwMode="auto">
            <a:xfrm flipH="1">
              <a:off x="3620" y="7821"/>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52" name="Line 337">
              <a:extLst>
                <a:ext uri="{FF2B5EF4-FFF2-40B4-BE49-F238E27FC236}">
                  <a16:creationId xmlns:a16="http://schemas.microsoft.com/office/drawing/2014/main" xmlns="" id="{0C9D2C09-3B06-47A5-987A-1EB1C5A51A23}"/>
                </a:ext>
              </a:extLst>
            </p:cNvPr>
            <p:cNvSpPr>
              <a:spLocks noChangeShapeType="1"/>
            </p:cNvSpPr>
            <p:nvPr/>
          </p:nvSpPr>
          <p:spPr bwMode="auto">
            <a:xfrm>
              <a:off x="6320" y="7821"/>
              <a:ext cx="144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53" name="Text Box 336">
              <a:extLst>
                <a:ext uri="{FF2B5EF4-FFF2-40B4-BE49-F238E27FC236}">
                  <a16:creationId xmlns:a16="http://schemas.microsoft.com/office/drawing/2014/main" xmlns="" id="{0C3DC279-5BC6-4F07-BA89-49E4EC5BCEC6}"/>
                </a:ext>
              </a:extLst>
            </p:cNvPr>
            <p:cNvSpPr txBox="1">
              <a:spLocks noChangeArrowheads="1"/>
            </p:cNvSpPr>
            <p:nvPr/>
          </p:nvSpPr>
          <p:spPr bwMode="auto">
            <a:xfrm>
              <a:off x="9552" y="8172"/>
              <a:ext cx="570" cy="391"/>
            </a:xfrm>
            <a:prstGeom prst="rect">
              <a:avLst/>
            </a:prstGeom>
            <a:solidFill>
              <a:srgbClr val="FFFFFF"/>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i="1">
                  <a:latin typeface="Times New Roman" panose="02020603050405020304" pitchFamily="18" charset="0"/>
                  <a:cs typeface="Times New Roman" panose="02020603050405020304" pitchFamily="18" charset="0"/>
                </a:rPr>
                <a:t>x</a:t>
              </a:r>
              <a:endParaRPr lang="en-US" altLang="en-US">
                <a:latin typeface="Times New Roman" panose="02020603050405020304" pitchFamily="18" charset="0"/>
              </a:endParaRPr>
            </a:p>
          </p:txBody>
        </p:sp>
        <p:sp>
          <p:nvSpPr>
            <p:cNvPr id="1054" name="Text Box 335">
              <a:extLst>
                <a:ext uri="{FF2B5EF4-FFF2-40B4-BE49-F238E27FC236}">
                  <a16:creationId xmlns:a16="http://schemas.microsoft.com/office/drawing/2014/main" xmlns="" id="{E478006D-126E-4A27-AE81-CD917E45EEF3}"/>
                </a:ext>
              </a:extLst>
            </p:cNvPr>
            <p:cNvSpPr txBox="1">
              <a:spLocks noChangeArrowheads="1"/>
            </p:cNvSpPr>
            <p:nvPr/>
          </p:nvSpPr>
          <p:spPr bwMode="auto">
            <a:xfrm>
              <a:off x="3432" y="4752"/>
              <a:ext cx="540" cy="532"/>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 </a:t>
              </a:r>
              <a:r>
                <a:rPr lang="en-US" altLang="en-US" sz="1200" i="1">
                  <a:latin typeface="Times New Roman" panose="02020603050405020304" pitchFamily="18" charset="0"/>
                  <a:cs typeface="Times New Roman" panose="02020603050405020304" pitchFamily="18" charset="0"/>
                </a:rPr>
                <a:t>y</a:t>
              </a:r>
              <a:endParaRPr lang="en-US" altLang="en-US">
                <a:latin typeface="Times New Roman" panose="02020603050405020304" pitchFamily="18" charset="0"/>
              </a:endParaRPr>
            </a:p>
          </p:txBody>
        </p:sp>
        <p:sp>
          <p:nvSpPr>
            <p:cNvPr id="1055" name="Text Box 334">
              <a:extLst>
                <a:ext uri="{FF2B5EF4-FFF2-40B4-BE49-F238E27FC236}">
                  <a16:creationId xmlns:a16="http://schemas.microsoft.com/office/drawing/2014/main" xmlns="" id="{7F907411-C179-4956-B029-03A64AB4D5D9}"/>
                </a:ext>
              </a:extLst>
            </p:cNvPr>
            <p:cNvSpPr txBox="1">
              <a:spLocks noChangeArrowheads="1"/>
            </p:cNvSpPr>
            <p:nvPr/>
          </p:nvSpPr>
          <p:spPr bwMode="auto">
            <a:xfrm>
              <a:off x="2892" y="6732"/>
              <a:ext cx="900" cy="541"/>
            </a:xfrm>
            <a:prstGeom prst="rect">
              <a:avLst/>
            </a:prstGeom>
            <a:solidFill>
              <a:srgbClr val="FFFFFF">
                <a:alpha val="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i="1">
                  <a:latin typeface="Times New Roman" panose="02020603050405020304" pitchFamily="18" charset="0"/>
                  <a:cs typeface="Times New Roman" panose="02020603050405020304" pitchFamily="18" charset="0"/>
                </a:rPr>
                <a:t>x</a:t>
              </a:r>
              <a:r>
                <a:rPr lang="en-US" altLang="en-US" sz="1200" i="1" baseline="-30000">
                  <a:latin typeface="Times New Roman" panose="02020603050405020304" pitchFamily="18" charset="0"/>
                  <a:cs typeface="Times New Roman" panose="02020603050405020304" pitchFamily="18" charset="0"/>
                </a:rPr>
                <a:t>0</a:t>
              </a:r>
              <a:r>
                <a:rPr lang="en-US" altLang="en-US" sz="1200" i="1">
                  <a:latin typeface="Times New Roman" panose="02020603050405020304" pitchFamily="18" charset="0"/>
                  <a:cs typeface="Times New Roman" panose="02020603050405020304" pitchFamily="18" charset="0"/>
                </a:rPr>
                <a:t>,y</a:t>
              </a:r>
              <a:r>
                <a:rPr lang="en-US" altLang="en-US" sz="1200" i="1" baseline="-30000">
                  <a:latin typeface="Times New Roman" panose="02020603050405020304" pitchFamily="18" charset="0"/>
                  <a:cs typeface="Times New Roman" panose="02020603050405020304" pitchFamily="18" charset="0"/>
                </a:rPr>
                <a:t>0</a:t>
              </a:r>
              <a:endParaRPr lang="en-US" altLang="en-US">
                <a:latin typeface="Times New Roman" panose="02020603050405020304" pitchFamily="18" charset="0"/>
              </a:endParaRPr>
            </a:p>
          </p:txBody>
        </p:sp>
        <p:sp>
          <p:nvSpPr>
            <p:cNvPr id="1056" name="Text Box 333">
              <a:extLst>
                <a:ext uri="{FF2B5EF4-FFF2-40B4-BE49-F238E27FC236}">
                  <a16:creationId xmlns:a16="http://schemas.microsoft.com/office/drawing/2014/main" xmlns="" id="{4B47648B-5C39-4F45-B26B-B3FA35AECACD}"/>
                </a:ext>
              </a:extLst>
            </p:cNvPr>
            <p:cNvSpPr txBox="1">
              <a:spLocks noChangeArrowheads="1"/>
            </p:cNvSpPr>
            <p:nvPr/>
          </p:nvSpPr>
          <p:spPr bwMode="auto">
            <a:xfrm>
              <a:off x="8112" y="5832"/>
              <a:ext cx="1440" cy="543"/>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True value</a:t>
              </a:r>
              <a:endParaRPr lang="en-US" altLang="en-US">
                <a:latin typeface="Times New Roman" panose="02020603050405020304" pitchFamily="18" charset="0"/>
              </a:endParaRPr>
            </a:p>
          </p:txBody>
        </p:sp>
        <p:sp>
          <p:nvSpPr>
            <p:cNvPr id="1057" name="Line 332">
              <a:extLst>
                <a:ext uri="{FF2B5EF4-FFF2-40B4-BE49-F238E27FC236}">
                  <a16:creationId xmlns:a16="http://schemas.microsoft.com/office/drawing/2014/main" xmlns="" id="{F549DEE3-2C5E-48FA-A0B9-F3DBA74F0337}"/>
                </a:ext>
              </a:extLst>
            </p:cNvPr>
            <p:cNvSpPr>
              <a:spLocks noChangeShapeType="1"/>
            </p:cNvSpPr>
            <p:nvPr/>
          </p:nvSpPr>
          <p:spPr bwMode="auto">
            <a:xfrm flipH="1" flipV="1">
              <a:off x="7751" y="5653"/>
              <a:ext cx="361" cy="359"/>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58" name="Text Box 331">
              <a:extLst>
                <a:ext uri="{FF2B5EF4-FFF2-40B4-BE49-F238E27FC236}">
                  <a16:creationId xmlns:a16="http://schemas.microsoft.com/office/drawing/2014/main" xmlns="" id="{55C87CDD-EDCD-4EDE-BD39-C9EBC001CA83}"/>
                </a:ext>
              </a:extLst>
            </p:cNvPr>
            <p:cNvSpPr txBox="1">
              <a:spLocks noChangeArrowheads="1"/>
            </p:cNvSpPr>
            <p:nvPr/>
          </p:nvSpPr>
          <p:spPr bwMode="auto">
            <a:xfrm>
              <a:off x="7746" y="6372"/>
              <a:ext cx="1266" cy="1080"/>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y</a:t>
              </a:r>
              <a:r>
                <a:rPr lang="en-US" altLang="en-US" sz="1200" baseline="-30000">
                  <a:latin typeface="Times New Roman" panose="02020603050405020304" pitchFamily="18" charset="0"/>
                  <a:cs typeface="Times New Roman" panose="02020603050405020304" pitchFamily="18" charset="0"/>
                </a:rPr>
                <a:t>1</a:t>
              </a:r>
              <a:r>
                <a:rPr lang="en-US" altLang="en-US" sz="1200">
                  <a:latin typeface="Times New Roman" panose="02020603050405020304" pitchFamily="18" charset="0"/>
                  <a:cs typeface="Times New Roman" panose="02020603050405020304" pitchFamily="18" charset="0"/>
                </a:rPr>
                <a:t>, Predicted</a:t>
              </a:r>
              <a:endParaRPr lang="en-US" altLang="en-US" sz="11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value</a:t>
              </a:r>
              <a:endParaRPr lang="en-US" altLang="en-US">
                <a:latin typeface="Times New Roman" panose="02020603050405020304" pitchFamily="18" charset="0"/>
              </a:endParaRPr>
            </a:p>
          </p:txBody>
        </p:sp>
      </p:grpSp>
      <p:graphicFrame>
        <p:nvGraphicFramePr>
          <p:cNvPr id="1026" name="Object 373">
            <a:extLst>
              <a:ext uri="{FF2B5EF4-FFF2-40B4-BE49-F238E27FC236}">
                <a16:creationId xmlns:a16="http://schemas.microsoft.com/office/drawing/2014/main" xmlns="" id="{541C22D6-A6D1-48D8-8742-DD3CFE11FAA4}"/>
              </a:ext>
            </a:extLst>
          </p:cNvPr>
          <p:cNvGraphicFramePr>
            <a:graphicFrameLocks noChangeAspect="1"/>
          </p:cNvGraphicFramePr>
          <p:nvPr/>
        </p:nvGraphicFramePr>
        <p:xfrm>
          <a:off x="1428750" y="2667002"/>
          <a:ext cx="1428750" cy="523875"/>
        </p:xfrm>
        <a:graphic>
          <a:graphicData uri="http://schemas.openxmlformats.org/presentationml/2006/ole">
            <p:oleObj spid="_x0000_s1026" name="Equation" r:id="rId4" imgW="1422400" imgH="393700" progId="Equation.3">
              <p:embed/>
            </p:oleObj>
          </a:graphicData>
        </a:graphic>
      </p:graphicFrame>
      <p:sp>
        <p:nvSpPr>
          <p:cNvPr id="1036" name="Rectangle 379">
            <a:extLst>
              <a:ext uri="{FF2B5EF4-FFF2-40B4-BE49-F238E27FC236}">
                <a16:creationId xmlns:a16="http://schemas.microsoft.com/office/drawing/2014/main" xmlns="" id="{1B4AE25C-305C-4E24-9C6E-2CF8ECE87602}"/>
              </a:ext>
            </a:extLst>
          </p:cNvPr>
          <p:cNvSpPr>
            <a:spLocks noChangeArrowheads="1"/>
          </p:cNvSpPr>
          <p:nvPr/>
        </p:nvSpPr>
        <p:spPr bwMode="auto">
          <a:xfrm>
            <a:off x="1314450" y="3524250"/>
            <a:ext cx="91440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200">
                <a:latin typeface="Times New Roman" panose="02020603050405020304" pitchFamily="18" charset="0"/>
                <a:cs typeface="Times New Roman" panose="02020603050405020304" pitchFamily="18" charset="0"/>
              </a:rPr>
              <a:t>Slope </a:t>
            </a:r>
            <a:endParaRPr lang="en-US" altLang="en-US">
              <a:latin typeface="Times New Roman" panose="02020603050405020304" pitchFamily="18" charset="0"/>
            </a:endParaRPr>
          </a:p>
        </p:txBody>
      </p:sp>
      <p:graphicFrame>
        <p:nvGraphicFramePr>
          <p:cNvPr id="1027" name="Object 378">
            <a:extLst>
              <a:ext uri="{FF2B5EF4-FFF2-40B4-BE49-F238E27FC236}">
                <a16:creationId xmlns:a16="http://schemas.microsoft.com/office/drawing/2014/main" xmlns="" id="{CB6BA96B-8E9A-4909-BECA-B50015FE3827}"/>
              </a:ext>
            </a:extLst>
          </p:cNvPr>
          <p:cNvGraphicFramePr>
            <a:graphicFrameLocks noChangeAspect="1"/>
          </p:cNvGraphicFramePr>
          <p:nvPr/>
        </p:nvGraphicFramePr>
        <p:xfrm>
          <a:off x="1771650" y="3398840"/>
          <a:ext cx="514350" cy="573087"/>
        </p:xfrm>
        <a:graphic>
          <a:graphicData uri="http://schemas.openxmlformats.org/presentationml/2006/ole">
            <p:oleObj spid="_x0000_s1027" name="Equation" r:id="rId5" imgW="469696" imgH="393529" progId="Equation.3">
              <p:embed/>
            </p:oleObj>
          </a:graphicData>
        </a:graphic>
      </p:graphicFrame>
      <p:graphicFrame>
        <p:nvGraphicFramePr>
          <p:cNvPr id="1028" name="Object 377">
            <a:extLst>
              <a:ext uri="{FF2B5EF4-FFF2-40B4-BE49-F238E27FC236}">
                <a16:creationId xmlns:a16="http://schemas.microsoft.com/office/drawing/2014/main" xmlns="" id="{700938D1-81AD-4465-B77E-77AE4A6D72B3}"/>
              </a:ext>
            </a:extLst>
          </p:cNvPr>
          <p:cNvGraphicFramePr>
            <a:graphicFrameLocks noChangeAspect="1"/>
          </p:cNvGraphicFramePr>
          <p:nvPr/>
        </p:nvGraphicFramePr>
        <p:xfrm>
          <a:off x="1771650" y="4059240"/>
          <a:ext cx="628650" cy="579437"/>
        </p:xfrm>
        <a:graphic>
          <a:graphicData uri="http://schemas.openxmlformats.org/presentationml/2006/ole">
            <p:oleObj spid="_x0000_s1028" name="Equation" r:id="rId6" imgW="647419" imgH="444307" progId="Equation.3">
              <p:embed/>
            </p:oleObj>
          </a:graphicData>
        </a:graphic>
      </p:graphicFrame>
      <p:graphicFrame>
        <p:nvGraphicFramePr>
          <p:cNvPr id="1029" name="Object 376">
            <a:extLst>
              <a:ext uri="{FF2B5EF4-FFF2-40B4-BE49-F238E27FC236}">
                <a16:creationId xmlns:a16="http://schemas.microsoft.com/office/drawing/2014/main" xmlns="" id="{D06534B3-E207-479C-9BB9-BBADE7ED1A57}"/>
              </a:ext>
            </a:extLst>
          </p:cNvPr>
          <p:cNvGraphicFramePr>
            <a:graphicFrameLocks noChangeAspect="1"/>
          </p:cNvGraphicFramePr>
          <p:nvPr/>
        </p:nvGraphicFramePr>
        <p:xfrm>
          <a:off x="1771650" y="4724402"/>
          <a:ext cx="742950" cy="301625"/>
        </p:xfrm>
        <a:graphic>
          <a:graphicData uri="http://schemas.openxmlformats.org/presentationml/2006/ole">
            <p:oleObj spid="_x0000_s1029" name="Equation" r:id="rId7" imgW="749300" imgH="228600" progId="Equation.3">
              <p:embed/>
            </p:oleObj>
          </a:graphicData>
        </a:graphic>
      </p:graphicFrame>
      <p:graphicFrame>
        <p:nvGraphicFramePr>
          <p:cNvPr id="1030" name="Object 383">
            <a:extLst>
              <a:ext uri="{FF2B5EF4-FFF2-40B4-BE49-F238E27FC236}">
                <a16:creationId xmlns:a16="http://schemas.microsoft.com/office/drawing/2014/main" xmlns="" id="{0CF2FD9F-3DC0-4B58-A51F-F3C35D61EB9D}"/>
              </a:ext>
            </a:extLst>
          </p:cNvPr>
          <p:cNvGraphicFramePr>
            <a:graphicFrameLocks noChangeAspect="1"/>
          </p:cNvGraphicFramePr>
          <p:nvPr/>
        </p:nvGraphicFramePr>
        <p:xfrm>
          <a:off x="1371600" y="5410200"/>
          <a:ext cx="1771650" cy="306388"/>
        </p:xfrm>
        <a:graphic>
          <a:graphicData uri="http://schemas.openxmlformats.org/presentationml/2006/ole">
            <p:oleObj spid="_x0000_s1030" name="Equation" r:id="rId8" imgW="1765300" imgH="228600" progId="Equation.3">
              <p:embed/>
            </p:oleObj>
          </a:graphicData>
        </a:graphic>
      </p:graphicFrame>
      <p:graphicFrame>
        <p:nvGraphicFramePr>
          <p:cNvPr id="1031" name="Object 385">
            <a:extLst>
              <a:ext uri="{FF2B5EF4-FFF2-40B4-BE49-F238E27FC236}">
                <a16:creationId xmlns:a16="http://schemas.microsoft.com/office/drawing/2014/main" xmlns="" id="{90963BE5-28A6-41D1-A6F3-3F0C8797AA69}"/>
              </a:ext>
            </a:extLst>
          </p:cNvPr>
          <p:cNvGraphicFramePr>
            <a:graphicFrameLocks noChangeAspect="1"/>
          </p:cNvGraphicFramePr>
          <p:nvPr/>
        </p:nvGraphicFramePr>
        <p:xfrm>
          <a:off x="1543050" y="5791202"/>
          <a:ext cx="1219200" cy="347663"/>
        </p:xfrm>
        <a:graphic>
          <a:graphicData uri="http://schemas.openxmlformats.org/presentationml/2006/ole">
            <p:oleObj spid="_x0000_s1031" name="Equation" r:id="rId9" imgW="1066800" imgH="228600" progId="Equation.3">
              <p:embed/>
            </p:oleObj>
          </a:graphicData>
        </a:graphic>
      </p:graphicFrame>
      <p:sp>
        <p:nvSpPr>
          <p:cNvPr id="1037" name="Rectangle 389">
            <a:extLst>
              <a:ext uri="{FF2B5EF4-FFF2-40B4-BE49-F238E27FC236}">
                <a16:creationId xmlns:a16="http://schemas.microsoft.com/office/drawing/2014/main" xmlns="" id="{906A31B2-CCAA-44C1-86F0-D2DD977A9987}"/>
              </a:ext>
            </a:extLst>
          </p:cNvPr>
          <p:cNvSpPr>
            <a:spLocks noChangeArrowheads="1"/>
          </p:cNvSpPr>
          <p:nvPr/>
        </p:nvSpPr>
        <p:spPr bwMode="auto">
          <a:xfrm>
            <a:off x="3149203" y="5484540"/>
            <a:ext cx="6458371"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600" b="1"/>
              <a:t>Figure 1</a:t>
            </a:r>
            <a:r>
              <a:rPr lang="en-US" altLang="en-US" sz="1600"/>
              <a:t>  Graphical interpretation of the first step of Euler’s method</a:t>
            </a:r>
            <a:r>
              <a:rPr lang="en-US" altLang="en-US" sz="190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a:extLst>
              <a:ext uri="{FF2B5EF4-FFF2-40B4-BE49-F238E27FC236}">
                <a16:creationId xmlns:a16="http://schemas.microsoft.com/office/drawing/2014/main" xmlns="" id="{43DD45D1-5468-4439-B3AA-910CB583085F}"/>
              </a:ext>
            </a:extLst>
          </p:cNvPr>
          <p:cNvSpPr>
            <a:spLocks noGrp="1" noChangeArrowheads="1"/>
          </p:cNvSpPr>
          <p:nvPr>
            <p:ph type="title"/>
          </p:nvPr>
        </p:nvSpPr>
        <p:spPr/>
        <p:txBody>
          <a:bodyPr/>
          <a:lstStyle/>
          <a:p>
            <a:r>
              <a:rPr lang="en-US" altLang="en-US" sz="4000">
                <a:cs typeface="Times New Roman" panose="02020603050405020304" pitchFamily="18" charset="0"/>
              </a:rPr>
              <a:t>Effects of step size on Euler’s Method</a:t>
            </a:r>
          </a:p>
        </p:txBody>
      </p:sp>
      <p:graphicFrame>
        <p:nvGraphicFramePr>
          <p:cNvPr id="11266" name="Object 15">
            <a:extLst>
              <a:ext uri="{FF2B5EF4-FFF2-40B4-BE49-F238E27FC236}">
                <a16:creationId xmlns:a16="http://schemas.microsoft.com/office/drawing/2014/main" xmlns="" id="{33FF0E5B-830B-4C3E-88EB-41775CC7CE3F}"/>
              </a:ext>
            </a:extLst>
          </p:cNvPr>
          <p:cNvGraphicFramePr>
            <a:graphicFrameLocks noGrp="1" noChangeAspect="1"/>
          </p:cNvGraphicFramePr>
          <p:nvPr>
            <p:ph idx="1"/>
          </p:nvPr>
        </p:nvGraphicFramePr>
        <p:xfrm>
          <a:off x="2114550" y="2133601"/>
          <a:ext cx="4329113" cy="3668713"/>
        </p:xfrm>
        <a:graphic>
          <a:graphicData uri="http://schemas.openxmlformats.org/presentationml/2006/ole">
            <p:oleObj spid="_x0000_s11266" name="Chart" r:id="rId4" imgW="4076680" imgH="2590853" progId="">
              <p:embed/>
            </p:oleObj>
          </a:graphicData>
        </a:graphic>
      </p:graphicFrame>
      <p:sp>
        <p:nvSpPr>
          <p:cNvPr id="11267" name="Footer Placeholder 4">
            <a:extLst>
              <a:ext uri="{FF2B5EF4-FFF2-40B4-BE49-F238E27FC236}">
                <a16:creationId xmlns:a16="http://schemas.microsoft.com/office/drawing/2014/main" xmlns="" id="{E1A5E412-F8F5-4BDB-A473-F9522732EE66}"/>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11268" name="Slide Number Placeholder 5">
            <a:extLst>
              <a:ext uri="{FF2B5EF4-FFF2-40B4-BE49-F238E27FC236}">
                <a16:creationId xmlns:a16="http://schemas.microsoft.com/office/drawing/2014/main" xmlns="" id="{625E331E-02E5-45A0-95F1-A1171B308824}"/>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4435A49-642A-4964-BD5E-46D80023729C}" type="slidenum">
              <a:rPr lang="en-US" altLang="en-US" sz="1400"/>
              <a:pPr eaLnBrk="1" hangingPunct="1"/>
              <a:t>20</a:t>
            </a:fld>
            <a:endParaRPr lang="en-US" altLang="en-US" sz="1400"/>
          </a:p>
        </p:txBody>
      </p:sp>
      <p:sp>
        <p:nvSpPr>
          <p:cNvPr id="11270" name="Rectangle 17">
            <a:extLst>
              <a:ext uri="{FF2B5EF4-FFF2-40B4-BE49-F238E27FC236}">
                <a16:creationId xmlns:a16="http://schemas.microsoft.com/office/drawing/2014/main" xmlns="" id="{CEADBCEE-4AD0-4E4A-9595-A3B832EDB0F4}"/>
              </a:ext>
            </a:extLst>
          </p:cNvPr>
          <p:cNvSpPr>
            <a:spLocks noChangeArrowheads="1"/>
          </p:cNvSpPr>
          <p:nvPr/>
        </p:nvSpPr>
        <p:spPr bwMode="auto">
          <a:xfrm>
            <a:off x="2171700" y="5941740"/>
            <a:ext cx="5415009"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5.</a:t>
            </a:r>
            <a:r>
              <a:rPr lang="en-US" altLang="en-US" sz="1900"/>
              <a:t>  Effect of step size in Euler’s method.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a:extLst>
              <a:ext uri="{FF2B5EF4-FFF2-40B4-BE49-F238E27FC236}">
                <a16:creationId xmlns:a16="http://schemas.microsoft.com/office/drawing/2014/main" xmlns="" id="{0A26AE7C-30EF-4165-A1C4-EB2DF0CA5749}"/>
              </a:ext>
            </a:extLst>
          </p:cNvPr>
          <p:cNvSpPr>
            <a:spLocks noGrp="1" noChangeArrowheads="1"/>
          </p:cNvSpPr>
          <p:nvPr>
            <p:ph type="title"/>
          </p:nvPr>
        </p:nvSpPr>
        <p:spPr/>
        <p:txBody>
          <a:bodyPr/>
          <a:lstStyle/>
          <a:p>
            <a:r>
              <a:rPr lang="en-US" altLang="en-US"/>
              <a:t>Euler’s Method</a:t>
            </a:r>
          </a:p>
        </p:txBody>
      </p:sp>
      <p:graphicFrame>
        <p:nvGraphicFramePr>
          <p:cNvPr id="2051" name="Object 45">
            <a:extLst>
              <a:ext uri="{FF2B5EF4-FFF2-40B4-BE49-F238E27FC236}">
                <a16:creationId xmlns:a16="http://schemas.microsoft.com/office/drawing/2014/main" xmlns="" id="{C4909394-58F6-4ED0-A634-BAABFF68DC57}"/>
              </a:ext>
            </a:extLst>
          </p:cNvPr>
          <p:cNvGraphicFramePr>
            <a:graphicFrameLocks noGrp="1" noChangeAspect="1"/>
          </p:cNvGraphicFramePr>
          <p:nvPr>
            <p:ph idx="1"/>
          </p:nvPr>
        </p:nvGraphicFramePr>
        <p:xfrm>
          <a:off x="1428750" y="3810001"/>
          <a:ext cx="914400" cy="385763"/>
        </p:xfrm>
        <a:graphic>
          <a:graphicData uri="http://schemas.openxmlformats.org/presentationml/2006/ole">
            <p:oleObj spid="_x0000_s2050" name="Equation" r:id="rId4" imgW="723586" imgH="228501" progId="Equation.3">
              <p:embed/>
            </p:oleObj>
          </a:graphicData>
        </a:graphic>
      </p:graphicFrame>
      <p:sp>
        <p:nvSpPr>
          <p:cNvPr id="2052" name="Footer Placeholder 4">
            <a:extLst>
              <a:ext uri="{FF2B5EF4-FFF2-40B4-BE49-F238E27FC236}">
                <a16:creationId xmlns:a16="http://schemas.microsoft.com/office/drawing/2014/main" xmlns="" id="{3964B180-3671-4095-80B6-B8018E5CCC27}"/>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2053" name="Slide Number Placeholder 5">
            <a:extLst>
              <a:ext uri="{FF2B5EF4-FFF2-40B4-BE49-F238E27FC236}">
                <a16:creationId xmlns:a16="http://schemas.microsoft.com/office/drawing/2014/main" xmlns="" id="{92255997-050D-4D46-80AB-B8834793DE80}"/>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269C8CE6-FA84-4D0C-9B7E-64BD445595CD}" type="slidenum">
              <a:rPr lang="en-US" altLang="en-US" sz="1400"/>
              <a:pPr eaLnBrk="1" hangingPunct="1"/>
              <a:t>3</a:t>
            </a:fld>
            <a:endParaRPr lang="en-US" altLang="en-US" sz="1400"/>
          </a:p>
        </p:txBody>
      </p:sp>
      <p:grpSp>
        <p:nvGrpSpPr>
          <p:cNvPr id="2" name="Group 16">
            <a:extLst>
              <a:ext uri="{FF2B5EF4-FFF2-40B4-BE49-F238E27FC236}">
                <a16:creationId xmlns:a16="http://schemas.microsoft.com/office/drawing/2014/main" xmlns="" id="{94CEC7BB-CEE1-4373-85FF-EC3FC051AC3D}"/>
              </a:ext>
            </a:extLst>
          </p:cNvPr>
          <p:cNvGrpSpPr>
            <a:grpSpLocks noChangeAspect="1"/>
          </p:cNvGrpSpPr>
          <p:nvPr/>
        </p:nvGrpSpPr>
        <p:grpSpPr bwMode="auto">
          <a:xfrm>
            <a:off x="3200400" y="1981202"/>
            <a:ext cx="4629150" cy="3859213"/>
            <a:chOff x="2100" y="4152"/>
            <a:chExt cx="8100" cy="5064"/>
          </a:xfrm>
        </p:grpSpPr>
        <p:sp>
          <p:nvSpPr>
            <p:cNvPr id="2057" name="AutoShape 17">
              <a:extLst>
                <a:ext uri="{FF2B5EF4-FFF2-40B4-BE49-F238E27FC236}">
                  <a16:creationId xmlns:a16="http://schemas.microsoft.com/office/drawing/2014/main" xmlns="" id="{8E53D584-181E-4B8F-A200-5826F0CCF747}"/>
                </a:ext>
              </a:extLst>
            </p:cNvPr>
            <p:cNvSpPr>
              <a:spLocks noChangeAspect="1" noChangeArrowheads="1"/>
            </p:cNvSpPr>
            <p:nvPr/>
          </p:nvSpPr>
          <p:spPr bwMode="auto">
            <a:xfrm>
              <a:off x="2100" y="4152"/>
              <a:ext cx="8100" cy="5064"/>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058" name="Line 18">
              <a:extLst>
                <a:ext uri="{FF2B5EF4-FFF2-40B4-BE49-F238E27FC236}">
                  <a16:creationId xmlns:a16="http://schemas.microsoft.com/office/drawing/2014/main" xmlns="" id="{2D58BB2B-8A3A-458E-BAD5-F22E3E71E9EC}"/>
                </a:ext>
              </a:extLst>
            </p:cNvPr>
            <p:cNvSpPr>
              <a:spLocks noChangeShapeType="1"/>
            </p:cNvSpPr>
            <p:nvPr/>
          </p:nvSpPr>
          <p:spPr bwMode="auto">
            <a:xfrm flipV="1">
              <a:off x="3008" y="4349"/>
              <a:ext cx="0" cy="450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59" name="Freeform 19">
              <a:extLst>
                <a:ext uri="{FF2B5EF4-FFF2-40B4-BE49-F238E27FC236}">
                  <a16:creationId xmlns:a16="http://schemas.microsoft.com/office/drawing/2014/main" xmlns="" id="{51EC13D8-1069-470C-BD6E-0B3AC0F4599C}"/>
                </a:ext>
              </a:extLst>
            </p:cNvPr>
            <p:cNvSpPr>
              <a:spLocks/>
            </p:cNvSpPr>
            <p:nvPr/>
          </p:nvSpPr>
          <p:spPr bwMode="auto">
            <a:xfrm>
              <a:off x="2288" y="5248"/>
              <a:ext cx="5580" cy="2429"/>
            </a:xfrm>
            <a:custGeom>
              <a:avLst/>
              <a:gdLst>
                <a:gd name="T0" fmla="*/ 0 w 5580"/>
                <a:gd name="T1" fmla="*/ 2156 h 2430"/>
                <a:gd name="T2" fmla="*/ 900 w 5580"/>
                <a:gd name="T3" fmla="*/ 2336 h 2430"/>
                <a:gd name="T4" fmla="*/ 2160 w 5580"/>
                <a:gd name="T5" fmla="*/ 2336 h 2430"/>
                <a:gd name="T6" fmla="*/ 3780 w 5580"/>
                <a:gd name="T7" fmla="*/ 1796 h 2430"/>
                <a:gd name="T8" fmla="*/ 5580 w 5580"/>
                <a:gd name="T9" fmla="*/ 0 h 2430"/>
                <a:gd name="T10" fmla="*/ 0 60000 65536"/>
                <a:gd name="T11" fmla="*/ 0 60000 65536"/>
                <a:gd name="T12" fmla="*/ 0 60000 65536"/>
                <a:gd name="T13" fmla="*/ 0 60000 65536"/>
                <a:gd name="T14" fmla="*/ 0 60000 65536"/>
                <a:gd name="T15" fmla="*/ 0 w 5580"/>
                <a:gd name="T16" fmla="*/ 0 h 2430"/>
                <a:gd name="T17" fmla="*/ 5580 w 5580"/>
                <a:gd name="T18" fmla="*/ 2430 h 2430"/>
              </a:gdLst>
              <a:ahLst/>
              <a:cxnLst>
                <a:cxn ang="T10">
                  <a:pos x="T0" y="T1"/>
                </a:cxn>
                <a:cxn ang="T11">
                  <a:pos x="T2" y="T3"/>
                </a:cxn>
                <a:cxn ang="T12">
                  <a:pos x="T4" y="T5"/>
                </a:cxn>
                <a:cxn ang="T13">
                  <a:pos x="T6" y="T7"/>
                </a:cxn>
                <a:cxn ang="T14">
                  <a:pos x="T8" y="T9"/>
                </a:cxn>
              </a:cxnLst>
              <a:rect l="T15" t="T16" r="T17" b="T18"/>
              <a:pathLst>
                <a:path w="5580" h="2430">
                  <a:moveTo>
                    <a:pt x="0" y="2160"/>
                  </a:moveTo>
                  <a:cubicBezTo>
                    <a:pt x="270" y="2235"/>
                    <a:pt x="540" y="2310"/>
                    <a:pt x="900" y="2340"/>
                  </a:cubicBezTo>
                  <a:cubicBezTo>
                    <a:pt x="1260" y="2370"/>
                    <a:pt x="1680" y="2430"/>
                    <a:pt x="2160" y="2340"/>
                  </a:cubicBezTo>
                  <a:cubicBezTo>
                    <a:pt x="2640" y="2250"/>
                    <a:pt x="3210" y="2190"/>
                    <a:pt x="3780" y="1800"/>
                  </a:cubicBezTo>
                  <a:cubicBezTo>
                    <a:pt x="4350" y="1410"/>
                    <a:pt x="5280" y="300"/>
                    <a:pt x="5580" y="0"/>
                  </a:cubicBezTo>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060" name="Line 20">
              <a:extLst>
                <a:ext uri="{FF2B5EF4-FFF2-40B4-BE49-F238E27FC236}">
                  <a16:creationId xmlns:a16="http://schemas.microsoft.com/office/drawing/2014/main" xmlns="" id="{1B7BDBD4-244F-4BBD-8E2A-282C7490DE2A}"/>
                </a:ext>
              </a:extLst>
            </p:cNvPr>
            <p:cNvSpPr>
              <a:spLocks noChangeShapeType="1"/>
            </p:cNvSpPr>
            <p:nvPr/>
          </p:nvSpPr>
          <p:spPr bwMode="auto">
            <a:xfrm>
              <a:off x="5348" y="7409"/>
              <a:ext cx="0" cy="72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61" name="Line 21">
              <a:extLst>
                <a:ext uri="{FF2B5EF4-FFF2-40B4-BE49-F238E27FC236}">
                  <a16:creationId xmlns:a16="http://schemas.microsoft.com/office/drawing/2014/main" xmlns="" id="{432233FA-22FB-4C64-B50E-352D2812D302}"/>
                </a:ext>
              </a:extLst>
            </p:cNvPr>
            <p:cNvSpPr>
              <a:spLocks noChangeShapeType="1"/>
            </p:cNvSpPr>
            <p:nvPr/>
          </p:nvSpPr>
          <p:spPr bwMode="auto">
            <a:xfrm>
              <a:off x="7508" y="5609"/>
              <a:ext cx="0" cy="252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62" name="Freeform 22">
              <a:extLst>
                <a:ext uri="{FF2B5EF4-FFF2-40B4-BE49-F238E27FC236}">
                  <a16:creationId xmlns:a16="http://schemas.microsoft.com/office/drawing/2014/main" xmlns="" id="{3D3DBDB4-2162-4BC7-A99E-AC463A829D51}"/>
                </a:ext>
              </a:extLst>
            </p:cNvPr>
            <p:cNvSpPr>
              <a:spLocks/>
            </p:cNvSpPr>
            <p:nvPr/>
          </p:nvSpPr>
          <p:spPr bwMode="auto">
            <a:xfrm>
              <a:off x="6487" y="7297"/>
              <a:ext cx="134" cy="289"/>
            </a:xfrm>
            <a:custGeom>
              <a:avLst/>
              <a:gdLst>
                <a:gd name="T0" fmla="*/ 0 w 134"/>
                <a:gd name="T1" fmla="*/ 0 h 290"/>
                <a:gd name="T2" fmla="*/ 40 w 134"/>
                <a:gd name="T3" fmla="*/ 13 h 290"/>
                <a:gd name="T4" fmla="*/ 93 w 134"/>
                <a:gd name="T5" fmla="*/ 66 h 290"/>
                <a:gd name="T6" fmla="*/ 119 w 134"/>
                <a:gd name="T7" fmla="*/ 286 h 290"/>
                <a:gd name="T8" fmla="*/ 0 60000 65536"/>
                <a:gd name="T9" fmla="*/ 0 60000 65536"/>
                <a:gd name="T10" fmla="*/ 0 60000 65536"/>
                <a:gd name="T11" fmla="*/ 0 60000 65536"/>
                <a:gd name="T12" fmla="*/ 0 w 134"/>
                <a:gd name="T13" fmla="*/ 0 h 290"/>
                <a:gd name="T14" fmla="*/ 134 w 134"/>
                <a:gd name="T15" fmla="*/ 290 h 290"/>
              </a:gdLst>
              <a:ahLst/>
              <a:cxnLst>
                <a:cxn ang="T8">
                  <a:pos x="T0" y="T1"/>
                </a:cxn>
                <a:cxn ang="T9">
                  <a:pos x="T2" y="T3"/>
                </a:cxn>
                <a:cxn ang="T10">
                  <a:pos x="T4" y="T5"/>
                </a:cxn>
                <a:cxn ang="T11">
                  <a:pos x="T6" y="T7"/>
                </a:cxn>
              </a:cxnLst>
              <a:rect l="T12" t="T13" r="T14" b="T15"/>
              <a:pathLst>
                <a:path w="134" h="290">
                  <a:moveTo>
                    <a:pt x="0" y="0"/>
                  </a:moveTo>
                  <a:cubicBezTo>
                    <a:pt x="13" y="4"/>
                    <a:pt x="29" y="5"/>
                    <a:pt x="40" y="13"/>
                  </a:cubicBezTo>
                  <a:cubicBezTo>
                    <a:pt x="60" y="27"/>
                    <a:pt x="93" y="66"/>
                    <a:pt x="93" y="66"/>
                  </a:cubicBezTo>
                  <a:cubicBezTo>
                    <a:pt x="134" y="191"/>
                    <a:pt x="119" y="117"/>
                    <a:pt x="119" y="290"/>
                  </a:cubicBezTo>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063" name="Text Box 23">
              <a:extLst>
                <a:ext uri="{FF2B5EF4-FFF2-40B4-BE49-F238E27FC236}">
                  <a16:creationId xmlns:a16="http://schemas.microsoft.com/office/drawing/2014/main" xmlns="" id="{23BAF5F6-EA7F-40E1-90F3-06363B12FA98}"/>
                </a:ext>
              </a:extLst>
            </p:cNvPr>
            <p:cNvSpPr txBox="1">
              <a:spLocks noChangeArrowheads="1"/>
            </p:cNvSpPr>
            <p:nvPr/>
          </p:nvSpPr>
          <p:spPr bwMode="auto">
            <a:xfrm>
              <a:off x="6420" y="7220"/>
              <a:ext cx="539" cy="544"/>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a:latin typeface="Times New Roman" panose="02020603050405020304" pitchFamily="18" charset="0"/>
                </a:rPr>
                <a:t> Φ</a:t>
              </a:r>
              <a:endParaRPr lang="en-US" altLang="en-US" sz="1900"/>
            </a:p>
          </p:txBody>
        </p:sp>
        <p:sp>
          <p:nvSpPr>
            <p:cNvPr id="2064" name="Line 24">
              <a:extLst>
                <a:ext uri="{FF2B5EF4-FFF2-40B4-BE49-F238E27FC236}">
                  <a16:creationId xmlns:a16="http://schemas.microsoft.com/office/drawing/2014/main" xmlns="" id="{6682B4EC-54F9-4843-AAFD-8B27BFC992EA}"/>
                </a:ext>
              </a:extLst>
            </p:cNvPr>
            <p:cNvSpPr>
              <a:spLocks noChangeShapeType="1"/>
            </p:cNvSpPr>
            <p:nvPr/>
          </p:nvSpPr>
          <p:spPr bwMode="auto">
            <a:xfrm flipV="1">
              <a:off x="5348" y="7048"/>
              <a:ext cx="2160" cy="541"/>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65" name="Text Box 25">
              <a:extLst>
                <a:ext uri="{FF2B5EF4-FFF2-40B4-BE49-F238E27FC236}">
                  <a16:creationId xmlns:a16="http://schemas.microsoft.com/office/drawing/2014/main" xmlns="" id="{506766A4-315A-4E2F-B1AF-8466E51FF38A}"/>
                </a:ext>
              </a:extLst>
            </p:cNvPr>
            <p:cNvSpPr txBox="1">
              <a:spLocks noChangeArrowheads="1"/>
            </p:cNvSpPr>
            <p:nvPr/>
          </p:nvSpPr>
          <p:spPr bwMode="auto">
            <a:xfrm>
              <a:off x="5708" y="8129"/>
              <a:ext cx="1260" cy="541"/>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a:t>Step size</a:t>
              </a:r>
              <a:endParaRPr lang="en-US" altLang="en-US" sz="1900"/>
            </a:p>
          </p:txBody>
        </p:sp>
        <p:sp>
          <p:nvSpPr>
            <p:cNvPr id="2066" name="Line 26">
              <a:extLst>
                <a:ext uri="{FF2B5EF4-FFF2-40B4-BE49-F238E27FC236}">
                  <a16:creationId xmlns:a16="http://schemas.microsoft.com/office/drawing/2014/main" xmlns="" id="{DF7B112D-FD91-4C33-AC19-D3C22CE21E1E}"/>
                </a:ext>
              </a:extLst>
            </p:cNvPr>
            <p:cNvSpPr>
              <a:spLocks noChangeShapeType="1"/>
            </p:cNvSpPr>
            <p:nvPr/>
          </p:nvSpPr>
          <p:spPr bwMode="auto">
            <a:xfrm>
              <a:off x="6248" y="7768"/>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67" name="Line 27">
              <a:extLst>
                <a:ext uri="{FF2B5EF4-FFF2-40B4-BE49-F238E27FC236}">
                  <a16:creationId xmlns:a16="http://schemas.microsoft.com/office/drawing/2014/main" xmlns="" id="{CA561D41-6F8B-419A-9C24-869E0EF2CDBA}"/>
                </a:ext>
              </a:extLst>
            </p:cNvPr>
            <p:cNvSpPr>
              <a:spLocks noChangeShapeType="1"/>
            </p:cNvSpPr>
            <p:nvPr/>
          </p:nvSpPr>
          <p:spPr bwMode="auto">
            <a:xfrm flipH="1">
              <a:off x="5348" y="7940"/>
              <a:ext cx="892" cy="9"/>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68" name="Line 28">
              <a:extLst>
                <a:ext uri="{FF2B5EF4-FFF2-40B4-BE49-F238E27FC236}">
                  <a16:creationId xmlns:a16="http://schemas.microsoft.com/office/drawing/2014/main" xmlns="" id="{6349FC86-17F5-4AAE-9558-D9680A236BF7}"/>
                </a:ext>
              </a:extLst>
            </p:cNvPr>
            <p:cNvSpPr>
              <a:spLocks noChangeShapeType="1"/>
            </p:cNvSpPr>
            <p:nvPr/>
          </p:nvSpPr>
          <p:spPr bwMode="auto">
            <a:xfrm>
              <a:off x="6608" y="7949"/>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69" name="Text Box 29">
              <a:extLst>
                <a:ext uri="{FF2B5EF4-FFF2-40B4-BE49-F238E27FC236}">
                  <a16:creationId xmlns:a16="http://schemas.microsoft.com/office/drawing/2014/main" xmlns="" id="{3B4049A5-0D1F-44C7-B157-235797ED1063}"/>
                </a:ext>
              </a:extLst>
            </p:cNvPr>
            <p:cNvSpPr txBox="1">
              <a:spLocks noChangeArrowheads="1"/>
            </p:cNvSpPr>
            <p:nvPr/>
          </p:nvSpPr>
          <p:spPr bwMode="auto">
            <a:xfrm>
              <a:off x="6240" y="7759"/>
              <a:ext cx="539" cy="541"/>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i="1"/>
                <a:t>h</a:t>
              </a:r>
              <a:endParaRPr lang="en-US" altLang="en-US" sz="1900"/>
            </a:p>
          </p:txBody>
        </p:sp>
        <p:sp>
          <p:nvSpPr>
            <p:cNvPr id="2070" name="Line 30">
              <a:extLst>
                <a:ext uri="{FF2B5EF4-FFF2-40B4-BE49-F238E27FC236}">
                  <a16:creationId xmlns:a16="http://schemas.microsoft.com/office/drawing/2014/main" xmlns="" id="{7F30F1B9-9725-4F5B-87D2-8DCFF47043FD}"/>
                </a:ext>
              </a:extLst>
            </p:cNvPr>
            <p:cNvSpPr>
              <a:spLocks noChangeShapeType="1"/>
            </p:cNvSpPr>
            <p:nvPr/>
          </p:nvSpPr>
          <p:spPr bwMode="auto">
            <a:xfrm>
              <a:off x="5348" y="7589"/>
              <a:ext cx="2160" cy="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1" name="Text Box 31">
              <a:extLst>
                <a:ext uri="{FF2B5EF4-FFF2-40B4-BE49-F238E27FC236}">
                  <a16:creationId xmlns:a16="http://schemas.microsoft.com/office/drawing/2014/main" xmlns="" id="{1A4C8881-BFD9-4023-9614-D0D2856FAFCB}"/>
                </a:ext>
              </a:extLst>
            </p:cNvPr>
            <p:cNvSpPr txBox="1">
              <a:spLocks noChangeArrowheads="1"/>
            </p:cNvSpPr>
            <p:nvPr/>
          </p:nvSpPr>
          <p:spPr bwMode="auto">
            <a:xfrm>
              <a:off x="7500" y="5420"/>
              <a:ext cx="1432" cy="548"/>
            </a:xfrm>
            <a:prstGeom prst="rect">
              <a:avLst/>
            </a:prstGeom>
            <a:solidFill>
              <a:srgbClr val="FFFFFF">
                <a:alpha val="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a:t>True Value</a:t>
              </a:r>
              <a:endParaRPr lang="en-US" altLang="en-US" sz="1900"/>
            </a:p>
          </p:txBody>
        </p:sp>
        <p:sp>
          <p:nvSpPr>
            <p:cNvPr id="2072" name="Text Box 32">
              <a:extLst>
                <a:ext uri="{FF2B5EF4-FFF2-40B4-BE49-F238E27FC236}">
                  <a16:creationId xmlns:a16="http://schemas.microsoft.com/office/drawing/2014/main" xmlns="" id="{7C44EFEE-2516-49C3-A7B9-EFE26EFE3FF0}"/>
                </a:ext>
              </a:extLst>
            </p:cNvPr>
            <p:cNvSpPr txBox="1">
              <a:spLocks noChangeArrowheads="1"/>
            </p:cNvSpPr>
            <p:nvPr/>
          </p:nvSpPr>
          <p:spPr bwMode="auto">
            <a:xfrm>
              <a:off x="7320" y="6492"/>
              <a:ext cx="2701" cy="720"/>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a:t> </a:t>
              </a:r>
            </a:p>
            <a:p>
              <a:pPr algn="l" eaLnBrk="1" hangingPunct="1"/>
              <a:r>
                <a:rPr lang="en-US" altLang="en-US" sz="1200"/>
                <a:t>  </a:t>
              </a:r>
              <a:r>
                <a:rPr lang="en-US" altLang="en-US" sz="1200" i="1"/>
                <a:t>y</a:t>
              </a:r>
              <a:r>
                <a:rPr lang="en-US" altLang="en-US" sz="1200" i="1" baseline="-25000"/>
                <a:t>i+1</a:t>
              </a:r>
              <a:r>
                <a:rPr lang="en-US" altLang="en-US" sz="1200" i="1"/>
                <a:t>,</a:t>
              </a:r>
              <a:r>
                <a:rPr lang="en-US" altLang="en-US" sz="1200"/>
                <a:t> Predicted value</a:t>
              </a:r>
              <a:endParaRPr lang="en-US" altLang="en-US" sz="1900"/>
            </a:p>
          </p:txBody>
        </p:sp>
        <p:sp>
          <p:nvSpPr>
            <p:cNvPr id="2073" name="Line 33">
              <a:extLst>
                <a:ext uri="{FF2B5EF4-FFF2-40B4-BE49-F238E27FC236}">
                  <a16:creationId xmlns:a16="http://schemas.microsoft.com/office/drawing/2014/main" xmlns="" id="{CBD625FA-814F-430E-9018-AC11FC44295E}"/>
                </a:ext>
              </a:extLst>
            </p:cNvPr>
            <p:cNvSpPr>
              <a:spLocks noChangeShapeType="1"/>
            </p:cNvSpPr>
            <p:nvPr/>
          </p:nvSpPr>
          <p:spPr bwMode="auto">
            <a:xfrm>
              <a:off x="5348" y="8129"/>
              <a:ext cx="0" cy="54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4" name="Line 34">
              <a:extLst>
                <a:ext uri="{FF2B5EF4-FFF2-40B4-BE49-F238E27FC236}">
                  <a16:creationId xmlns:a16="http://schemas.microsoft.com/office/drawing/2014/main" xmlns="" id="{F6F4907F-72BB-4F99-A609-6331FF984465}"/>
                </a:ext>
              </a:extLst>
            </p:cNvPr>
            <p:cNvSpPr>
              <a:spLocks noChangeShapeType="1"/>
            </p:cNvSpPr>
            <p:nvPr/>
          </p:nvSpPr>
          <p:spPr bwMode="auto">
            <a:xfrm>
              <a:off x="7508" y="8129"/>
              <a:ext cx="0" cy="540"/>
            </a:xfrm>
            <a:prstGeom prst="line">
              <a:avLst/>
            </a:prstGeom>
            <a:noFill/>
            <a:ln w="9525" cap="rnd">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75" name="Text Box 35">
              <a:extLst>
                <a:ext uri="{FF2B5EF4-FFF2-40B4-BE49-F238E27FC236}">
                  <a16:creationId xmlns:a16="http://schemas.microsoft.com/office/drawing/2014/main" xmlns="" id="{A651A6D7-E478-4909-8591-BF66B7611E88}"/>
                </a:ext>
              </a:extLst>
            </p:cNvPr>
            <p:cNvSpPr txBox="1">
              <a:spLocks noChangeArrowheads="1"/>
            </p:cNvSpPr>
            <p:nvPr/>
          </p:nvSpPr>
          <p:spPr bwMode="auto">
            <a:xfrm>
              <a:off x="4980" y="7220"/>
              <a:ext cx="540" cy="722"/>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endParaRPr lang="en-US" altLang="en-US" sz="1200"/>
            </a:p>
            <a:p>
              <a:pPr algn="l" eaLnBrk="1" hangingPunct="1"/>
              <a:r>
                <a:rPr lang="en-US" altLang="en-US" sz="1200" i="1"/>
                <a:t>y</a:t>
              </a:r>
              <a:r>
                <a:rPr lang="en-US" altLang="en-US" sz="1200" i="1" baseline="-25000"/>
                <a:t>i</a:t>
              </a:r>
              <a:endParaRPr lang="en-US" altLang="en-US" sz="1900"/>
            </a:p>
          </p:txBody>
        </p:sp>
        <p:sp>
          <p:nvSpPr>
            <p:cNvPr id="2076" name="Line 36">
              <a:extLst>
                <a:ext uri="{FF2B5EF4-FFF2-40B4-BE49-F238E27FC236}">
                  <a16:creationId xmlns:a16="http://schemas.microsoft.com/office/drawing/2014/main" xmlns="" id="{D63CDBA5-2F5F-4A20-A9FE-95CB3C368C0B}"/>
                </a:ext>
              </a:extLst>
            </p:cNvPr>
            <p:cNvSpPr>
              <a:spLocks noChangeShapeType="1"/>
            </p:cNvSpPr>
            <p:nvPr/>
          </p:nvSpPr>
          <p:spPr bwMode="auto">
            <a:xfrm>
              <a:off x="2108" y="8489"/>
              <a:ext cx="666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077" name="Text Box 37">
              <a:extLst>
                <a:ext uri="{FF2B5EF4-FFF2-40B4-BE49-F238E27FC236}">
                  <a16:creationId xmlns:a16="http://schemas.microsoft.com/office/drawing/2014/main" xmlns="" id="{23FFC5F3-F4A3-435A-BC9A-CFA758132050}"/>
                </a:ext>
              </a:extLst>
            </p:cNvPr>
            <p:cNvSpPr txBox="1">
              <a:spLocks noChangeArrowheads="1"/>
            </p:cNvSpPr>
            <p:nvPr/>
          </p:nvSpPr>
          <p:spPr bwMode="auto">
            <a:xfrm>
              <a:off x="8768" y="8488"/>
              <a:ext cx="540" cy="539"/>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i="1"/>
                <a:t>x</a:t>
              </a:r>
              <a:endParaRPr lang="en-US" altLang="en-US" sz="1900"/>
            </a:p>
          </p:txBody>
        </p:sp>
        <p:sp>
          <p:nvSpPr>
            <p:cNvPr id="2078" name="Text Box 38">
              <a:extLst>
                <a:ext uri="{FF2B5EF4-FFF2-40B4-BE49-F238E27FC236}">
                  <a16:creationId xmlns:a16="http://schemas.microsoft.com/office/drawing/2014/main" xmlns="" id="{FBA21D6D-D6B2-4565-B34F-5E3DCA16315C}"/>
                </a:ext>
              </a:extLst>
            </p:cNvPr>
            <p:cNvSpPr txBox="1">
              <a:spLocks noChangeArrowheads="1"/>
            </p:cNvSpPr>
            <p:nvPr/>
          </p:nvSpPr>
          <p:spPr bwMode="auto">
            <a:xfrm>
              <a:off x="2640" y="4160"/>
              <a:ext cx="540" cy="539"/>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i="1"/>
                <a:t>y</a:t>
              </a:r>
              <a:endParaRPr lang="en-US" altLang="en-US" sz="1900"/>
            </a:p>
          </p:txBody>
        </p:sp>
        <p:sp>
          <p:nvSpPr>
            <p:cNvPr id="2079" name="Text Box 39">
              <a:extLst>
                <a:ext uri="{FF2B5EF4-FFF2-40B4-BE49-F238E27FC236}">
                  <a16:creationId xmlns:a16="http://schemas.microsoft.com/office/drawing/2014/main" xmlns="" id="{6915D779-E6A6-42FB-ADBF-F05B4B5668A5}"/>
                </a:ext>
              </a:extLst>
            </p:cNvPr>
            <p:cNvSpPr txBox="1">
              <a:spLocks noChangeArrowheads="1"/>
            </p:cNvSpPr>
            <p:nvPr/>
          </p:nvSpPr>
          <p:spPr bwMode="auto">
            <a:xfrm>
              <a:off x="4988" y="8668"/>
              <a:ext cx="720" cy="540"/>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i="1"/>
                <a:t>x</a:t>
              </a:r>
              <a:r>
                <a:rPr lang="en-US" altLang="en-US" sz="1200" i="1" baseline="-25000"/>
                <a:t>i</a:t>
              </a:r>
              <a:endParaRPr lang="en-US" altLang="en-US" sz="1900"/>
            </a:p>
          </p:txBody>
        </p:sp>
        <p:sp>
          <p:nvSpPr>
            <p:cNvPr id="2080" name="Text Box 40">
              <a:extLst>
                <a:ext uri="{FF2B5EF4-FFF2-40B4-BE49-F238E27FC236}">
                  <a16:creationId xmlns:a16="http://schemas.microsoft.com/office/drawing/2014/main" xmlns="" id="{34901836-1319-4648-B424-98528B87B0F1}"/>
                </a:ext>
              </a:extLst>
            </p:cNvPr>
            <p:cNvSpPr txBox="1">
              <a:spLocks noChangeArrowheads="1"/>
            </p:cNvSpPr>
            <p:nvPr/>
          </p:nvSpPr>
          <p:spPr bwMode="auto">
            <a:xfrm>
              <a:off x="7148" y="8668"/>
              <a:ext cx="720" cy="540"/>
            </a:xfrm>
            <a:prstGeom prst="rect">
              <a:avLst/>
            </a:prstGeom>
            <a:solidFill>
              <a:srgbClr val="FFFFFF">
                <a:alpha val="0"/>
              </a:srgbClr>
            </a:solidFill>
            <a:ln w="9525">
              <a:solidFill>
                <a:srgbClr val="FFFFFF"/>
              </a:solidFill>
              <a:miter lim="800000"/>
              <a:headEnd/>
              <a:tailEnd/>
            </a:ln>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en-US" altLang="en-US" sz="1200" i="1"/>
                <a:t>x</a:t>
              </a:r>
              <a:r>
                <a:rPr lang="en-US" altLang="en-US" sz="1200" i="1" baseline="-25000"/>
                <a:t>i+1</a:t>
              </a:r>
              <a:endParaRPr lang="en-US" altLang="en-US" sz="1900"/>
            </a:p>
          </p:txBody>
        </p:sp>
      </p:grpSp>
      <p:sp>
        <p:nvSpPr>
          <p:cNvPr id="2056" name="Rectangle 41">
            <a:extLst>
              <a:ext uri="{FF2B5EF4-FFF2-40B4-BE49-F238E27FC236}">
                <a16:creationId xmlns:a16="http://schemas.microsoft.com/office/drawing/2014/main" xmlns="" id="{1BDE6D7D-2EDB-4DDB-A960-8FEB9B1396B2}"/>
              </a:ext>
            </a:extLst>
          </p:cNvPr>
          <p:cNvSpPr>
            <a:spLocks noChangeArrowheads="1"/>
          </p:cNvSpPr>
          <p:nvPr/>
        </p:nvSpPr>
        <p:spPr bwMode="auto">
          <a:xfrm>
            <a:off x="2951561" y="5941740"/>
            <a:ext cx="6782882"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b="1"/>
              <a:t>Figure 2.</a:t>
            </a:r>
            <a:r>
              <a:rPr lang="en-US" altLang="en-US" sz="1900"/>
              <a:t> General graphical interpretation of Euler’s method </a:t>
            </a:r>
          </a:p>
        </p:txBody>
      </p:sp>
      <p:graphicFrame>
        <p:nvGraphicFramePr>
          <p:cNvPr id="2050" name="Object 42">
            <a:extLst>
              <a:ext uri="{FF2B5EF4-FFF2-40B4-BE49-F238E27FC236}">
                <a16:creationId xmlns:a16="http://schemas.microsoft.com/office/drawing/2014/main" xmlns="" id="{FAFDF44A-6557-4E81-A6B7-133887C6D1C3}"/>
              </a:ext>
            </a:extLst>
          </p:cNvPr>
          <p:cNvGraphicFramePr>
            <a:graphicFrameLocks noChangeAspect="1"/>
          </p:cNvGraphicFramePr>
          <p:nvPr/>
        </p:nvGraphicFramePr>
        <p:xfrm>
          <a:off x="1313261" y="2971802"/>
          <a:ext cx="1602581" cy="384175"/>
        </p:xfrm>
        <a:graphic>
          <a:graphicData uri="http://schemas.openxmlformats.org/presentationml/2006/ole">
            <p:oleObj spid="_x0000_s2051" name="Equation" r:id="rId5" imgW="1270000" imgH="22860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2">
            <a:extLst>
              <a:ext uri="{FF2B5EF4-FFF2-40B4-BE49-F238E27FC236}">
                <a16:creationId xmlns:a16="http://schemas.microsoft.com/office/drawing/2014/main" xmlns="" id="{F50D17F5-0273-43DF-BE6E-69D1C5F43B55}"/>
              </a:ext>
            </a:extLst>
          </p:cNvPr>
          <p:cNvSpPr>
            <a:spLocks noGrp="1" noChangeArrowheads="1"/>
          </p:cNvSpPr>
          <p:nvPr>
            <p:ph type="title"/>
          </p:nvPr>
        </p:nvSpPr>
        <p:spPr/>
        <p:txBody>
          <a:bodyPr>
            <a:normAutofit fontScale="90000"/>
          </a:bodyPr>
          <a:lstStyle/>
          <a:p>
            <a:r>
              <a:rPr lang="en-US" altLang="en-US" sz="4000" dirty="0"/>
              <a:t>How to write Ordinary Differential </a:t>
            </a:r>
            <a:r>
              <a:rPr lang="en-US" altLang="en-US" sz="4000" dirty="0" smtClean="0"/>
              <a:t>Equation</a:t>
            </a:r>
            <a:br>
              <a:rPr lang="en-US" altLang="en-US" sz="4000" dirty="0" smtClean="0"/>
            </a:br>
            <a:r>
              <a:rPr lang="en-US" altLang="en-US" sz="4000" dirty="0" smtClean="0"/>
              <a:t>IVP= Initial value problem. </a:t>
            </a:r>
            <a:endParaRPr lang="en-US" altLang="en-US" sz="4000" dirty="0"/>
          </a:p>
        </p:txBody>
      </p:sp>
      <p:sp>
        <p:nvSpPr>
          <p:cNvPr id="3078" name="Footer Placeholder 6">
            <a:extLst>
              <a:ext uri="{FF2B5EF4-FFF2-40B4-BE49-F238E27FC236}">
                <a16:creationId xmlns:a16="http://schemas.microsoft.com/office/drawing/2014/main" xmlns="" id="{181D99B9-036D-4138-8C19-72B90C470750}"/>
              </a:ext>
            </a:extLst>
          </p:cNvPr>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400">
                <a:solidFill>
                  <a:srgbClr val="C0C0C0"/>
                </a:solidFill>
              </a:rPr>
              <a:t>                                           http://numericalmethods.eng.usf.edu</a:t>
            </a:r>
          </a:p>
        </p:txBody>
      </p:sp>
      <p:sp>
        <p:nvSpPr>
          <p:cNvPr id="3079" name="Slide Number Placeholder 7">
            <a:extLst>
              <a:ext uri="{FF2B5EF4-FFF2-40B4-BE49-F238E27FC236}">
                <a16:creationId xmlns:a16="http://schemas.microsoft.com/office/drawing/2014/main" xmlns="" id="{54D4B7BE-9484-43B3-888F-C36193BEE2AB}"/>
              </a:ext>
            </a:extLst>
          </p:cNvPr>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C7AA9471-368E-4AEF-915B-0BF893FACDEE}" type="slidenum">
              <a:rPr lang="en-US" altLang="en-US" sz="1400"/>
              <a:pPr eaLnBrk="1" hangingPunct="1"/>
              <a:t>4</a:t>
            </a:fld>
            <a:endParaRPr lang="en-US" altLang="en-US" sz="1400"/>
          </a:p>
        </p:txBody>
      </p:sp>
      <p:sp>
        <p:nvSpPr>
          <p:cNvPr id="3081" name="Rectangle 18">
            <a:extLst>
              <a:ext uri="{FF2B5EF4-FFF2-40B4-BE49-F238E27FC236}">
                <a16:creationId xmlns:a16="http://schemas.microsoft.com/office/drawing/2014/main" xmlns="" id="{646B0888-038C-4AD2-AB55-12B687A9E302}"/>
              </a:ext>
            </a:extLst>
          </p:cNvPr>
          <p:cNvSpPr>
            <a:spLocks noChangeArrowheads="1"/>
          </p:cNvSpPr>
          <p:nvPr/>
        </p:nvSpPr>
        <p:spPr bwMode="auto">
          <a:xfrm>
            <a:off x="3800484" y="3502840"/>
            <a:ext cx="1114408"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b="1">
                <a:latin typeface="Times New Roman" panose="02020603050405020304" pitchFamily="18" charset="0"/>
                <a:cs typeface="Times New Roman" panose="02020603050405020304" pitchFamily="18" charset="0"/>
              </a:rPr>
              <a:t>Example </a:t>
            </a:r>
            <a:endParaRPr lang="en-US" altLang="en-US" sz="18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3074" name="Object 17">
            <a:extLst>
              <a:ext uri="{FF2B5EF4-FFF2-40B4-BE49-F238E27FC236}">
                <a16:creationId xmlns:a16="http://schemas.microsoft.com/office/drawing/2014/main" xmlns="" id="{8B8FCF26-7154-40ED-8601-A4A9DCA27A08}"/>
              </a:ext>
            </a:extLst>
          </p:cNvPr>
          <p:cNvGraphicFramePr>
            <a:graphicFrameLocks noChangeAspect="1"/>
          </p:cNvGraphicFramePr>
          <p:nvPr/>
        </p:nvGraphicFramePr>
        <p:xfrm>
          <a:off x="3714750" y="3995740"/>
          <a:ext cx="1657350" cy="530225"/>
        </p:xfrm>
        <a:graphic>
          <a:graphicData uri="http://schemas.openxmlformats.org/presentationml/2006/ole">
            <p:oleObj spid="_x0000_s3074" name="Equation" r:id="rId4" imgW="1625600" imgH="393700" progId="Equation.3">
              <p:embed/>
            </p:oleObj>
          </a:graphicData>
        </a:graphic>
      </p:graphicFrame>
      <p:sp>
        <p:nvSpPr>
          <p:cNvPr id="3082" name="Rectangle 19">
            <a:extLst>
              <a:ext uri="{FF2B5EF4-FFF2-40B4-BE49-F238E27FC236}">
                <a16:creationId xmlns:a16="http://schemas.microsoft.com/office/drawing/2014/main" xmlns="" id="{27BFFBBF-AB62-4912-842E-E211F2589884}"/>
              </a:ext>
            </a:extLst>
          </p:cNvPr>
          <p:cNvSpPr>
            <a:spLocks noChangeArrowheads="1"/>
          </p:cNvSpPr>
          <p:nvPr/>
        </p:nvSpPr>
        <p:spPr bwMode="auto">
          <a:xfrm>
            <a:off x="3753473" y="4569641"/>
            <a:ext cx="1479892"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800">
                <a:latin typeface="Times New Roman" panose="02020603050405020304" pitchFamily="18" charset="0"/>
                <a:cs typeface="Times New Roman" panose="02020603050405020304" pitchFamily="18" charset="0"/>
              </a:rPr>
              <a:t>is rewritten as</a:t>
            </a:r>
            <a:endParaRPr lang="en-US" altLang="en-US" sz="1800">
              <a:latin typeface="Times New Roman" panose="02020603050405020304" pitchFamily="18" charset="0"/>
            </a:endParaRPr>
          </a:p>
          <a:p>
            <a:pPr algn="just"/>
            <a:r>
              <a:rPr lang="en-US" altLang="en-US" sz="1200">
                <a:latin typeface="Times New Roman" panose="02020603050405020304" pitchFamily="18" charset="0"/>
                <a:cs typeface="Times New Roman" panose="02020603050405020304" pitchFamily="18" charset="0"/>
              </a:rPr>
              <a:t>	</a:t>
            </a:r>
            <a:endParaRPr lang="en-US" altLang="en-US">
              <a:latin typeface="Times New Roman" panose="02020603050405020304" pitchFamily="18" charset="0"/>
            </a:endParaRPr>
          </a:p>
        </p:txBody>
      </p:sp>
      <p:graphicFrame>
        <p:nvGraphicFramePr>
          <p:cNvPr id="3075" name="Object 16">
            <a:extLst>
              <a:ext uri="{FF2B5EF4-FFF2-40B4-BE49-F238E27FC236}">
                <a16:creationId xmlns:a16="http://schemas.microsoft.com/office/drawing/2014/main" xmlns="" id="{B07B2E78-5042-4408-BC63-8EF5ACE120E3}"/>
              </a:ext>
            </a:extLst>
          </p:cNvPr>
          <p:cNvGraphicFramePr>
            <a:graphicFrameLocks noChangeAspect="1"/>
          </p:cNvGraphicFramePr>
          <p:nvPr/>
        </p:nvGraphicFramePr>
        <p:xfrm>
          <a:off x="3657600" y="4986340"/>
          <a:ext cx="1714500" cy="549275"/>
        </p:xfrm>
        <a:graphic>
          <a:graphicData uri="http://schemas.openxmlformats.org/presentationml/2006/ole">
            <p:oleObj spid="_x0000_s3075" name="Equation" r:id="rId5" imgW="1625600" imgH="393700" progId="Equation.3">
              <p:embed/>
            </p:oleObj>
          </a:graphicData>
        </a:graphic>
      </p:graphicFrame>
      <p:sp>
        <p:nvSpPr>
          <p:cNvPr id="3083" name="Rectangle 20">
            <a:extLst>
              <a:ext uri="{FF2B5EF4-FFF2-40B4-BE49-F238E27FC236}">
                <a16:creationId xmlns:a16="http://schemas.microsoft.com/office/drawing/2014/main" xmlns="" id="{60BAB188-7B31-4DA4-8CE6-DCE3626E3F27}"/>
              </a:ext>
            </a:extLst>
          </p:cNvPr>
          <p:cNvSpPr>
            <a:spLocks noChangeArrowheads="1"/>
          </p:cNvSpPr>
          <p:nvPr/>
        </p:nvSpPr>
        <p:spPr bwMode="auto">
          <a:xfrm>
            <a:off x="3858047" y="5560548"/>
            <a:ext cx="11112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just"/>
            <a:r>
              <a:rPr lang="en-US" altLang="en-US" sz="1600" dirty="0">
                <a:latin typeface="Times New Roman" panose="02020603050405020304" pitchFamily="18" charset="0"/>
                <a:cs typeface="Times New Roman" panose="02020603050405020304" pitchFamily="18" charset="0"/>
              </a:rPr>
              <a:t>In this </a:t>
            </a:r>
            <a:r>
              <a:rPr lang="en-US" altLang="en-US" sz="1600" dirty="0" smtClean="0">
                <a:latin typeface="Times New Roman" panose="02020603050405020304" pitchFamily="18" charset="0"/>
                <a:cs typeface="Times New Roman" panose="02020603050405020304" pitchFamily="18" charset="0"/>
              </a:rPr>
              <a:t>case</a:t>
            </a:r>
            <a:endParaRPr lang="en-US" altLang="en-US" sz="1600" dirty="0">
              <a:latin typeface="Times New Roman" panose="02020603050405020304" pitchFamily="18" charset="0"/>
            </a:endParaRPr>
          </a:p>
          <a:p>
            <a:pPr algn="just"/>
            <a:r>
              <a:rPr lang="en-US" altLang="en-US" sz="1200"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endParaRPr>
          </a:p>
        </p:txBody>
      </p:sp>
      <p:graphicFrame>
        <p:nvGraphicFramePr>
          <p:cNvPr id="3076" name="Object 15">
            <a:extLst>
              <a:ext uri="{FF2B5EF4-FFF2-40B4-BE49-F238E27FC236}">
                <a16:creationId xmlns:a16="http://schemas.microsoft.com/office/drawing/2014/main" xmlns="" id="{0B49EE44-3A92-4587-975F-5666B0307B03}"/>
              </a:ext>
            </a:extLst>
          </p:cNvPr>
          <p:cNvGraphicFramePr>
            <a:graphicFrameLocks noChangeAspect="1"/>
          </p:cNvGraphicFramePr>
          <p:nvPr/>
        </p:nvGraphicFramePr>
        <p:xfrm>
          <a:off x="3714750" y="6065838"/>
          <a:ext cx="1600200" cy="412750"/>
        </p:xfrm>
        <a:graphic>
          <a:graphicData uri="http://schemas.openxmlformats.org/presentationml/2006/ole">
            <p:oleObj spid="_x0000_s3076" name="Equation" r:id="rId6" imgW="1333500" imgH="254000" progId="Equation.3">
              <p:embed/>
            </p:oleObj>
          </a:graphicData>
        </a:graphic>
      </p:graphicFrame>
      <p:sp>
        <p:nvSpPr>
          <p:cNvPr id="3084" name="Rectangle 21">
            <a:extLst>
              <a:ext uri="{FF2B5EF4-FFF2-40B4-BE49-F238E27FC236}">
                <a16:creationId xmlns:a16="http://schemas.microsoft.com/office/drawing/2014/main" xmlns="" id="{1371FE15-2E14-4C5F-98AB-FC3ED98608B1}"/>
              </a:ext>
            </a:extLst>
          </p:cNvPr>
          <p:cNvSpPr>
            <a:spLocks noChangeArrowheads="1"/>
          </p:cNvSpPr>
          <p:nvPr/>
        </p:nvSpPr>
        <p:spPr bwMode="auto">
          <a:xfrm>
            <a:off x="1943101" y="2207940"/>
            <a:ext cx="7463966"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a:r>
              <a:rPr lang="en-US" altLang="en-US" sz="1900" dirty="0"/>
              <a:t>How does one write a first order differential equation in the form of</a:t>
            </a:r>
          </a:p>
        </p:txBody>
      </p:sp>
      <p:graphicFrame>
        <p:nvGraphicFramePr>
          <p:cNvPr id="3077" name="Object 22">
            <a:extLst>
              <a:ext uri="{FF2B5EF4-FFF2-40B4-BE49-F238E27FC236}">
                <a16:creationId xmlns:a16="http://schemas.microsoft.com/office/drawing/2014/main" xmlns="" id="{98EE011D-0733-48E5-8B63-B19D17A2E450}"/>
              </a:ext>
            </a:extLst>
          </p:cNvPr>
          <p:cNvGraphicFramePr>
            <a:graphicFrameLocks noChangeAspect="1"/>
          </p:cNvGraphicFramePr>
          <p:nvPr/>
        </p:nvGraphicFramePr>
        <p:xfrm>
          <a:off x="4057650" y="2819400"/>
          <a:ext cx="867966" cy="566738"/>
        </p:xfrm>
        <a:graphic>
          <a:graphicData uri="http://schemas.openxmlformats.org/presentationml/2006/ole">
            <p:oleObj spid="_x0000_s3077" name="Equation" r:id="rId7" imgW="799753" imgH="393529"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stretch>
            <a:fillRect/>
          </a:stretch>
        </p:blipFill>
        <p:spPr>
          <a:xfrm>
            <a:off x="200741" y="263654"/>
            <a:ext cx="7770163" cy="2361980"/>
          </a:xfrm>
          <a:prstGeom prst="rect">
            <a:avLst/>
          </a:prstGeom>
        </p:spPr>
      </p:pic>
      <p:pic>
        <p:nvPicPr>
          <p:cNvPr id="7" name="Picture 6"/>
          <p:cNvPicPr>
            <a:picLocks noChangeAspect="1"/>
          </p:cNvPicPr>
          <p:nvPr/>
        </p:nvPicPr>
        <p:blipFill>
          <a:blip r:embed="rId3" cstate="print"/>
          <a:stretch>
            <a:fillRect/>
          </a:stretch>
        </p:blipFill>
        <p:spPr>
          <a:xfrm>
            <a:off x="107685" y="3079567"/>
            <a:ext cx="8846903" cy="3778433"/>
          </a:xfrm>
          <a:prstGeom prst="rect">
            <a:avLst/>
          </a:prstGeom>
        </p:spPr>
      </p:pic>
    </p:spTree>
    <p:extLst>
      <p:ext uri="{BB962C8B-B14F-4D97-AF65-F5344CB8AC3E}">
        <p14:creationId xmlns:p14="http://schemas.microsoft.com/office/powerpoint/2010/main" xmlns="" val="4208411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340359" y="256840"/>
            <a:ext cx="8143967" cy="4228867"/>
          </a:xfrm>
          <a:prstGeom prst="rect">
            <a:avLst/>
          </a:prstGeom>
        </p:spPr>
      </p:pic>
    </p:spTree>
    <p:extLst>
      <p:ext uri="{BB962C8B-B14F-4D97-AF65-F5344CB8AC3E}">
        <p14:creationId xmlns:p14="http://schemas.microsoft.com/office/powerpoint/2010/main" xmlns="" val="823792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428566" y="458582"/>
            <a:ext cx="8359877" cy="4714309"/>
          </a:xfrm>
          <a:prstGeom prst="rect">
            <a:avLst/>
          </a:prstGeom>
        </p:spPr>
      </p:pic>
    </p:spTree>
    <p:extLst>
      <p:ext uri="{BB962C8B-B14F-4D97-AF65-F5344CB8AC3E}">
        <p14:creationId xmlns:p14="http://schemas.microsoft.com/office/powerpoint/2010/main" xmlns="" val="2411774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338936" y="0"/>
            <a:ext cx="8564099" cy="1981372"/>
          </a:xfrm>
          <a:prstGeom prst="rect">
            <a:avLst/>
          </a:prstGeom>
        </p:spPr>
      </p:pic>
      <p:pic>
        <p:nvPicPr>
          <p:cNvPr id="3" name="Picture 2"/>
          <p:cNvPicPr>
            <a:picLocks noChangeAspect="1"/>
          </p:cNvPicPr>
          <p:nvPr/>
        </p:nvPicPr>
        <p:blipFill>
          <a:blip r:embed="rId3" cstate="print"/>
          <a:stretch>
            <a:fillRect/>
          </a:stretch>
        </p:blipFill>
        <p:spPr>
          <a:xfrm>
            <a:off x="1122039" y="2133942"/>
            <a:ext cx="5873121" cy="4242588"/>
          </a:xfrm>
          <a:prstGeom prst="rect">
            <a:avLst/>
          </a:prstGeom>
        </p:spPr>
      </p:pic>
    </p:spTree>
    <p:extLst>
      <p:ext uri="{BB962C8B-B14F-4D97-AF65-F5344CB8AC3E}">
        <p14:creationId xmlns:p14="http://schemas.microsoft.com/office/powerpoint/2010/main" xmlns="" val="2285649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222793" y="182879"/>
            <a:ext cx="8921207" cy="6644208"/>
          </a:xfrm>
          <a:prstGeom prst="rect">
            <a:avLst/>
          </a:prstGeom>
        </p:spPr>
      </p:pic>
    </p:spTree>
    <p:extLst>
      <p:ext uri="{BB962C8B-B14F-4D97-AF65-F5344CB8AC3E}">
        <p14:creationId xmlns:p14="http://schemas.microsoft.com/office/powerpoint/2010/main" xmlns="" val="1248579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On-screen Show (4:3)</PresentationFormat>
  <Paragraphs>106</Paragraphs>
  <Slides>20</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Office Theme</vt:lpstr>
      <vt:lpstr>Equation</vt:lpstr>
      <vt:lpstr>Chart</vt:lpstr>
      <vt:lpstr>Slide 1</vt:lpstr>
      <vt:lpstr>Euler’s Method</vt:lpstr>
      <vt:lpstr>Euler’s Method</vt:lpstr>
      <vt:lpstr>How to write Ordinary Differential Equation IVP= Initial value problem. </vt:lpstr>
      <vt:lpstr>Slide 5</vt:lpstr>
      <vt:lpstr>Slide 6</vt:lpstr>
      <vt:lpstr>Slide 7</vt:lpstr>
      <vt:lpstr>Slide 8</vt:lpstr>
      <vt:lpstr>Slide 9</vt:lpstr>
      <vt:lpstr>Slide 10</vt:lpstr>
      <vt:lpstr>Slide 11</vt:lpstr>
      <vt:lpstr>Slide 12</vt:lpstr>
      <vt:lpstr>Example</vt:lpstr>
      <vt:lpstr>Solution</vt:lpstr>
      <vt:lpstr>Solution Cont</vt:lpstr>
      <vt:lpstr>Solution Cont</vt:lpstr>
      <vt:lpstr>Comparison of Exact and Numerical Solutions</vt:lpstr>
      <vt:lpstr>Effect of step size</vt:lpstr>
      <vt:lpstr>Comparison with exact results</vt:lpstr>
      <vt:lpstr>Effects of step size on Euler’s Method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Matrix</dc:creator>
  <cp:lastModifiedBy>Matrix</cp:lastModifiedBy>
  <cp:revision>1</cp:revision>
  <dcterms:created xsi:type="dcterms:W3CDTF">2006-08-16T00:00:00Z</dcterms:created>
  <dcterms:modified xsi:type="dcterms:W3CDTF">2019-11-06T08:03:18Z</dcterms:modified>
</cp:coreProperties>
</file>